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3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embeddedFontLst>
    <p:embeddedFont>
      <p:font typeface="Calibri" panose="020F0502020204030204" pitchFamily="34" charset="0"/>
      <p:regular r:id="rId39"/>
      <p:bold r:id="rId40"/>
      <p:italic r:id="rId41"/>
      <p:boldItalic r:id="rId42"/>
    </p:embeddedFont>
    <p:embeddedFont>
      <p:font typeface="Montserrat" panose="020B0604020202020204" charset="0"/>
      <p:regular r:id="rId43"/>
      <p:bold r:id="rId44"/>
      <p:italic r:id="rId45"/>
      <p:boldItalic r:id="rId46"/>
    </p:embeddedFont>
    <p:embeddedFont>
      <p:font typeface="Roboto Slab" panose="020B0604020202020204" charset="0"/>
      <p:regular r:id="rId47"/>
      <p:bold r:id="rId48"/>
    </p:embeddedFont>
    <p:embeddedFont>
      <p:font typeface="Source Sans Pro" panose="020B0503030403020204" pitchFamily="3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FEAAAA5-AA63-4552-B94C-D6C60DB613AB}">
  <a:tblStyle styleId="{2FEAAAA5-AA63-4552-B94C-D6C60DB613A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4AAE527-0E1F-47F7-AA57-BD9AF1B8A4B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894" autoAdjust="0"/>
  </p:normalViewPr>
  <p:slideViewPr>
    <p:cSldViewPr snapToGrid="0">
      <p:cViewPr varScale="1">
        <p:scale>
          <a:sx n="97" d="100"/>
          <a:sy n="97" d="100"/>
        </p:scale>
        <p:origin x="104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3.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38.jpg>
</file>

<file path=ppt/media/image39.jpg>
</file>

<file path=ppt/media/image4.png>
</file>

<file path=ppt/media/image40.jpg>
</file>

<file path=ppt/media/image41.jpg>
</file>

<file path=ppt/media/image42.jpg>
</file>

<file path=ppt/media/image43.jpg>
</file>

<file path=ppt/media/image44.jpg>
</file>

<file path=ppt/media/image45.jpg>
</file>

<file path=ppt/media/image46.jpg>
</file>

<file path=ppt/media/image47.png>
</file>

<file path=ppt/media/image48.png>
</file>

<file path=ppt/media/image49.png>
</file>

<file path=ppt/media/image5.jpg>
</file>

<file path=ppt/media/image50.png>
</file>

<file path=ppt/media/image51.png>
</file>

<file path=ppt/media/image52.jpg>
</file>

<file path=ppt/media/image53.png>
</file>

<file path=ppt/media/image54.png>
</file>

<file path=ppt/media/image55.png>
</file>

<file path=ppt/media/image56.png>
</file>

<file path=ppt/media/image57.png>
</file>

<file path=ppt/media/image58.jpg>
</file>

<file path=ppt/media/image59.jpg>
</file>

<file path=ppt/media/image6.jpg>
</file>

<file path=ppt/media/image7.pn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cd5de73e4b_1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cd5de73e4b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cd5de73e4b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cd5de73e4b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263238"/>
              </a:buClr>
              <a:buSzPts val="1100"/>
              <a:buFont typeface="Arial"/>
              <a:buNone/>
            </a:pPr>
            <a:endParaRPr dirty="0">
              <a:solidFill>
                <a:srgbClr val="263238"/>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d3809c7696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d3809c7696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endParaRPr dirty="0">
              <a:solidFill>
                <a:srgbClr val="263238"/>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cd5de73e4b_1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cd5de73e4b_1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cd6088bb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cd6088bb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Clr>
                <a:schemeClr val="dk1"/>
              </a:buClr>
              <a:buSzPts val="1100"/>
              <a:buFont typeface="Arial"/>
              <a:buNone/>
            </a:pPr>
            <a:endParaRPr dirty="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cd5de73e4b_1_10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cd5de73e4b_1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d077881106_16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d077881106_16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abf1dbd179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abf1dbd179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abf1dbd179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abf1dbd179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cd5de73e4b_1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cd5de73e4b_1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cd5de73e4b_1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cd5de73e4b_1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400"/>
              </a:spcAft>
              <a:buNone/>
            </a:pPr>
            <a:endParaRPr sz="1200" dirty="0">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d077881106_14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d077881106_1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cd5de73e4b_1_10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cd5de73e4b_1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d4830abe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d4830abe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d08367a5c2_3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d08367a5c2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d08369e88e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d08369e88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d08369e88e_0_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d08369e88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d08369e88e_0_1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d08369e88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d077881106_0_2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d077881106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d08367a5c2_5_2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d08367a5c2_5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d077881106_0_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d07788110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d08367a5c2_2_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d08367a5c2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cd5de73e4b_1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cd5de73e4b_1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dirty="0">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cd74056fe9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cd74056fe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cd5de73e4b_1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cd5de73e4b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d48a213e7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d48a213e7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cd5de73e4b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cd5de73e4b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d077881106_2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d077881106_2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cd5de73e4b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cd5de73e4b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cd5de73e4b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cd5de73e4b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complete pattern">
  <p:cSld name="BLANK_1">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3"/>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4400" b="1"/>
            </a:lvl1pPr>
            <a:lvl2pPr lvl="1" rtl="0">
              <a:spcBef>
                <a:spcPts val="0"/>
              </a:spcBef>
              <a:spcAft>
                <a:spcPts val="0"/>
              </a:spcAft>
              <a:buSzPts val="4400"/>
              <a:buNone/>
              <a:defRPr sz="4400" b="1"/>
            </a:lvl2pPr>
            <a:lvl3pPr lvl="2" rtl="0">
              <a:spcBef>
                <a:spcPts val="0"/>
              </a:spcBef>
              <a:spcAft>
                <a:spcPts val="0"/>
              </a:spcAft>
              <a:buSzPts val="4400"/>
              <a:buNone/>
              <a:defRPr sz="4400" b="1"/>
            </a:lvl3pPr>
            <a:lvl4pPr lvl="3" rtl="0">
              <a:spcBef>
                <a:spcPts val="0"/>
              </a:spcBef>
              <a:spcAft>
                <a:spcPts val="0"/>
              </a:spcAft>
              <a:buSzPts val="4400"/>
              <a:buNone/>
              <a:defRPr sz="4400" b="1"/>
            </a:lvl4pPr>
            <a:lvl5pPr lvl="4" rtl="0">
              <a:spcBef>
                <a:spcPts val="0"/>
              </a:spcBef>
              <a:spcAft>
                <a:spcPts val="0"/>
              </a:spcAft>
              <a:buSzPts val="4400"/>
              <a:buNone/>
              <a:defRPr sz="4400" b="1"/>
            </a:lvl5pPr>
            <a:lvl6pPr lvl="5" rtl="0">
              <a:spcBef>
                <a:spcPts val="0"/>
              </a:spcBef>
              <a:spcAft>
                <a:spcPts val="0"/>
              </a:spcAft>
              <a:buSzPts val="4400"/>
              <a:buNone/>
              <a:defRPr sz="4400" b="1"/>
            </a:lvl6pPr>
            <a:lvl7pPr lvl="6" rtl="0">
              <a:spcBef>
                <a:spcPts val="0"/>
              </a:spcBef>
              <a:spcAft>
                <a:spcPts val="0"/>
              </a:spcAft>
              <a:buSzPts val="4400"/>
              <a:buNone/>
              <a:defRPr sz="4400" b="1"/>
            </a:lvl7pPr>
            <a:lvl8pPr lvl="7" rtl="0">
              <a:spcBef>
                <a:spcPts val="0"/>
              </a:spcBef>
              <a:spcAft>
                <a:spcPts val="0"/>
              </a:spcAft>
              <a:buSzPts val="4400"/>
              <a:buNone/>
              <a:defRPr sz="4400" b="1"/>
            </a:lvl8pPr>
            <a:lvl9pPr lvl="8" rtl="0">
              <a:spcBef>
                <a:spcPts val="0"/>
              </a:spcBef>
              <a:spcAft>
                <a:spcPts val="0"/>
              </a:spcAft>
              <a:buSzPts val="4400"/>
              <a:buNone/>
              <a:defRPr sz="4400" b="1"/>
            </a:lvl9pPr>
          </a:lstStyle>
          <a:p>
            <a:endParaRPr/>
          </a:p>
        </p:txBody>
      </p:sp>
      <p:sp>
        <p:nvSpPr>
          <p:cNvPr id="28" name="Google Shape;28;p3"/>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l="19" r="19"/>
          <a:stretch/>
        </p:blipFill>
        <p:spPr>
          <a:xfrm rot="10800000" flipH="1">
            <a:off x="5952" y="0"/>
            <a:ext cx="9140602" cy="5143500"/>
          </a:xfrm>
          <a:prstGeom prst="rect">
            <a:avLst/>
          </a:prstGeom>
          <a:noFill/>
          <a:ln>
            <a:noFill/>
          </a:ln>
        </p:spPr>
      </p:pic>
      <p:sp>
        <p:nvSpPr>
          <p:cNvPr id="31" name="Google Shape;31;p4"/>
          <p:cNvSpPr txBox="1">
            <a:spLocks noGrp="1"/>
          </p:cNvSpPr>
          <p:nvPr>
            <p:ph type="body" idx="1"/>
          </p:nvPr>
        </p:nvSpPr>
        <p:spPr>
          <a:xfrm>
            <a:off x="1215300" y="1723650"/>
            <a:ext cx="6713400" cy="819900"/>
          </a:xfrm>
          <a:prstGeom prst="rect">
            <a:avLst/>
          </a:prstGeom>
        </p:spPr>
        <p:txBody>
          <a:bodyPr spcFirstLastPara="1" wrap="square" lIns="91425" tIns="91425" rIns="91425" bIns="91425" anchor="t" anchorCtr="0">
            <a:noAutofit/>
          </a:bodyPr>
          <a:lstStyle>
            <a:lvl1pPr marL="457200" lvl="0" indent="-457200" algn="ctr" rtl="0">
              <a:spcBef>
                <a:spcPts val="600"/>
              </a:spcBef>
              <a:spcAft>
                <a:spcPts val="0"/>
              </a:spcAft>
              <a:buClr>
                <a:schemeClr val="dk1"/>
              </a:buClr>
              <a:buSzPts val="3600"/>
              <a:buChar char="◎"/>
              <a:defRPr sz="3600" i="1"/>
            </a:lvl1pPr>
            <a:lvl2pPr marL="914400" lvl="1" indent="-457200" algn="ctr" rtl="0">
              <a:spcBef>
                <a:spcPts val="0"/>
              </a:spcBef>
              <a:spcAft>
                <a:spcPts val="0"/>
              </a:spcAft>
              <a:buClr>
                <a:schemeClr val="dk1"/>
              </a:buClr>
              <a:buSzPts val="3600"/>
              <a:buChar char="○"/>
              <a:defRPr sz="3600" i="1"/>
            </a:lvl2pPr>
            <a:lvl3pPr marL="1371600" lvl="2" indent="-457200" algn="ctr" rtl="0">
              <a:spcBef>
                <a:spcPts val="0"/>
              </a:spcBef>
              <a:spcAft>
                <a:spcPts val="0"/>
              </a:spcAft>
              <a:buClr>
                <a:schemeClr val="dk1"/>
              </a:buClr>
              <a:buSzPts val="3600"/>
              <a:buChar char="◉"/>
              <a:defRPr sz="3600" i="1"/>
            </a:lvl3pPr>
            <a:lvl4pPr marL="1828800" lvl="3" indent="-457200" algn="ctr" rtl="0">
              <a:spcBef>
                <a:spcPts val="0"/>
              </a:spcBef>
              <a:spcAft>
                <a:spcPts val="0"/>
              </a:spcAft>
              <a:buSzPts val="3600"/>
              <a:buChar char="●"/>
              <a:defRPr sz="3600" i="1"/>
            </a:lvl4pPr>
            <a:lvl5pPr marL="2286000" lvl="4" indent="-457200" algn="ctr" rtl="0">
              <a:spcBef>
                <a:spcPts val="0"/>
              </a:spcBef>
              <a:spcAft>
                <a:spcPts val="0"/>
              </a:spcAft>
              <a:buSzPts val="3600"/>
              <a:buChar char="○"/>
              <a:defRPr sz="3600" i="1"/>
            </a:lvl5pPr>
            <a:lvl6pPr marL="2743200" lvl="5" indent="-457200" algn="ctr" rtl="0">
              <a:spcBef>
                <a:spcPts val="0"/>
              </a:spcBef>
              <a:spcAft>
                <a:spcPts val="0"/>
              </a:spcAft>
              <a:buSzPts val="3600"/>
              <a:buChar char="■"/>
              <a:defRPr sz="3600" i="1"/>
            </a:lvl6pPr>
            <a:lvl7pPr marL="3200400" lvl="6" indent="-457200" algn="ctr" rtl="0">
              <a:spcBef>
                <a:spcPts val="0"/>
              </a:spcBef>
              <a:spcAft>
                <a:spcPts val="0"/>
              </a:spcAft>
              <a:buSzPts val="3600"/>
              <a:buChar char="●"/>
              <a:defRPr sz="3600" i="1"/>
            </a:lvl7pPr>
            <a:lvl8pPr marL="3657600" lvl="7" indent="-457200" algn="ctr" rtl="0">
              <a:spcBef>
                <a:spcPts val="0"/>
              </a:spcBef>
              <a:spcAft>
                <a:spcPts val="0"/>
              </a:spcAft>
              <a:buSzPts val="3600"/>
              <a:buChar char="○"/>
              <a:defRPr sz="3600" i="1"/>
            </a:lvl8pPr>
            <a:lvl9pPr marL="4114800" lvl="8" indent="-457200" algn="ctr">
              <a:spcBef>
                <a:spcPts val="0"/>
              </a:spcBef>
              <a:spcAft>
                <a:spcPts val="0"/>
              </a:spcAft>
              <a:buSzPts val="3600"/>
              <a:buChar char="■"/>
              <a:defRPr sz="3600" i="1"/>
            </a:lvl9pPr>
          </a:lstStyle>
          <a:p>
            <a:endParaRPr/>
          </a:p>
        </p:txBody>
      </p:sp>
      <p:grpSp>
        <p:nvGrpSpPr>
          <p:cNvPr id="32" name="Google Shape;32;p4"/>
          <p:cNvGrpSpPr/>
          <p:nvPr/>
        </p:nvGrpSpPr>
        <p:grpSpPr>
          <a:xfrm>
            <a:off x="3839646" y="782918"/>
            <a:ext cx="1464573" cy="842707"/>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chemeClr val="accent1"/>
                  </a:solidFill>
                  <a:latin typeface="Source Sans Pro"/>
                  <a:ea typeface="Source Sans Pro"/>
                  <a:cs typeface="Source Sans Pro"/>
                  <a:sym typeface="Source Sans Pro"/>
                </a:rPr>
                <a:t>“</a:t>
              </a:r>
              <a:endParaRPr sz="6000" b="1">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4190700" y="1925385"/>
              <a:ext cx="762600" cy="7626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 name="Google Shape;36;p4"/>
          <p:cNvCxnSpPr>
            <a:endCxn id="34" idx="1"/>
          </p:cNvCxnSpPr>
          <p:nvPr/>
        </p:nvCxnSpPr>
        <p:spPr>
          <a:xfrm>
            <a:off x="3750511" y="390297"/>
            <a:ext cx="532200" cy="535500"/>
          </a:xfrm>
          <a:prstGeom prst="straightConnector1">
            <a:avLst/>
          </a:prstGeom>
          <a:noFill/>
          <a:ln w="9525" cap="flat" cmpd="sng">
            <a:solidFill>
              <a:srgbClr val="CFD8DC"/>
            </a:solidFill>
            <a:prstDash val="solid"/>
            <a:round/>
            <a:headEnd type="none" w="med" len="med"/>
            <a:tailEnd type="none" w="med" len="med"/>
          </a:ln>
        </p:spPr>
      </p:cxnSp>
      <p:cxnSp>
        <p:nvCxnSpPr>
          <p:cNvPr id="37" name="Google Shape;37;p4"/>
          <p:cNvCxnSpPr/>
          <p:nvPr/>
        </p:nvCxnSpPr>
        <p:spPr>
          <a:xfrm rot="10800000">
            <a:off x="4362902" y="436125"/>
            <a:ext cx="209100" cy="369600"/>
          </a:xfrm>
          <a:prstGeom prst="straightConnector1">
            <a:avLst/>
          </a:prstGeom>
          <a:noFill/>
          <a:ln w="9525" cap="flat" cmpd="sng">
            <a:solidFill>
              <a:srgbClr val="CFD8DC"/>
            </a:solidFill>
            <a:prstDash val="solid"/>
            <a:round/>
            <a:headEnd type="none" w="med" len="med"/>
            <a:tailEnd type="none" w="med" len="med"/>
          </a:ln>
        </p:spPr>
      </p:cxnSp>
      <p:cxnSp>
        <p:nvCxnSpPr>
          <p:cNvPr id="38" name="Google Shape;38;p4"/>
          <p:cNvCxnSpPr/>
          <p:nvPr/>
        </p:nvCxnSpPr>
        <p:spPr>
          <a:xfrm rot="10800000" flipH="1">
            <a:off x="4704510" y="351930"/>
            <a:ext cx="347100" cy="474600"/>
          </a:xfrm>
          <a:prstGeom prst="straightConnector1">
            <a:avLst/>
          </a:prstGeom>
          <a:noFill/>
          <a:ln w="9525" cap="flat" cmpd="sng">
            <a:solidFill>
              <a:srgbClr val="CFD8DC"/>
            </a:solidFill>
            <a:prstDash val="solid"/>
            <a:round/>
            <a:headEnd type="none" w="med" len="med"/>
            <a:tailEnd type="none" w="med" len="med"/>
          </a:ln>
        </p:spPr>
      </p:cxnSp>
      <p:sp>
        <p:nvSpPr>
          <p:cNvPr id="39" name="Google Shape;39;p4"/>
          <p:cNvSpPr txBox="1">
            <a:spLocks noGrp="1"/>
          </p:cNvSpPr>
          <p:nvPr>
            <p:ph type="sldNum" idx="12"/>
          </p:nvPr>
        </p:nvSpPr>
        <p:spPr>
          <a:xfrm>
            <a:off x="-87" y="4749844"/>
            <a:ext cx="9144000" cy="3936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2" name="Google Shape;42;p5"/>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43" name="Google Shape;43;p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51" name="Google Shape;51;p7"/>
          <p:cNvSpPr txBox="1">
            <a:spLocks noGrp="1"/>
          </p:cNvSpPr>
          <p:nvPr>
            <p:ph type="body" idx="1"/>
          </p:nvPr>
        </p:nvSpPr>
        <p:spPr>
          <a:xfrm>
            <a:off x="786150"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2" name="Google Shape;52;p7"/>
          <p:cNvSpPr txBox="1">
            <a:spLocks noGrp="1"/>
          </p:cNvSpPr>
          <p:nvPr>
            <p:ph type="body" idx="2"/>
          </p:nvPr>
        </p:nvSpPr>
        <p:spPr>
          <a:xfrm>
            <a:off x="3329992"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3" name="Google Shape;53;p7"/>
          <p:cNvSpPr txBox="1">
            <a:spLocks noGrp="1"/>
          </p:cNvSpPr>
          <p:nvPr>
            <p:ph type="body" idx="3"/>
          </p:nvPr>
        </p:nvSpPr>
        <p:spPr>
          <a:xfrm>
            <a:off x="5873834"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4" name="Google Shape;54;p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7" name="Google Shape;57;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9"/>
          <p:cNvSpPr txBox="1">
            <a:spLocks noGrp="1"/>
          </p:cNvSpPr>
          <p:nvPr>
            <p:ph type="body" idx="1"/>
          </p:nvPr>
        </p:nvSpPr>
        <p:spPr>
          <a:xfrm>
            <a:off x="457200" y="4055343"/>
            <a:ext cx="8229600" cy="3687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1800"/>
              <a:buNone/>
              <a:defRPr sz="1800"/>
            </a:lvl1pPr>
          </a:lstStyle>
          <a:p>
            <a:endParaRPr/>
          </a:p>
        </p:txBody>
      </p:sp>
      <p:sp>
        <p:nvSpPr>
          <p:cNvPr id="60" name="Google Shape;60;p9"/>
          <p:cNvSpPr txBox="1">
            <a:spLocks noGrp="1"/>
          </p:cNvSpPr>
          <p:nvPr>
            <p:ph type="sldNum" idx="12"/>
          </p:nvPr>
        </p:nvSpPr>
        <p:spPr>
          <a:xfrm>
            <a:off x="-92" y="4749844"/>
            <a:ext cx="9144000" cy="3936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‹N°›</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8" Type="http://schemas.openxmlformats.org/officeDocument/2006/relationships/image" Target="../media/image38.jpg"/><Relationship Id="rId13" Type="http://schemas.openxmlformats.org/officeDocument/2006/relationships/image" Target="../media/image43.jpg"/><Relationship Id="rId3" Type="http://schemas.openxmlformats.org/officeDocument/2006/relationships/image" Target="../media/image33.png"/><Relationship Id="rId7" Type="http://schemas.openxmlformats.org/officeDocument/2006/relationships/image" Target="../media/image37.jpg"/><Relationship Id="rId12" Type="http://schemas.openxmlformats.org/officeDocument/2006/relationships/image" Target="../media/image42.jp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36.png"/><Relationship Id="rId11" Type="http://schemas.openxmlformats.org/officeDocument/2006/relationships/image" Target="../media/image41.jpg"/><Relationship Id="rId5" Type="http://schemas.openxmlformats.org/officeDocument/2006/relationships/image" Target="../media/image35.png"/><Relationship Id="rId15" Type="http://schemas.openxmlformats.org/officeDocument/2006/relationships/image" Target="../media/image45.jpg"/><Relationship Id="rId10" Type="http://schemas.openxmlformats.org/officeDocument/2006/relationships/image" Target="../media/image40.jpg"/><Relationship Id="rId4" Type="http://schemas.openxmlformats.org/officeDocument/2006/relationships/image" Target="../media/image34.png"/><Relationship Id="rId9" Type="http://schemas.openxmlformats.org/officeDocument/2006/relationships/image" Target="../media/image39.jpg"/><Relationship Id="rId14" Type="http://schemas.openxmlformats.org/officeDocument/2006/relationships/image" Target="../media/image44.jpg"/></Relationships>
</file>

<file path=ppt/slides/_rels/slide18.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3.png"/><Relationship Id="rId7" Type="http://schemas.openxmlformats.org/officeDocument/2006/relationships/image" Target="../media/image47.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46.jpg"/><Relationship Id="rId5" Type="http://schemas.openxmlformats.org/officeDocument/2006/relationships/image" Target="../media/image43.jpg"/><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hyperlink" Target="http://drive.google.com/file/d/1sJkZm2sz_Iwjbf4nLOGyk99deHMhku-g/view" TargetMode="External"/><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52.jpg"/></Relationships>
</file>

<file path=ppt/slides/_rels/slide2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58.jpg"/><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2"/>
          <p:cNvSpPr txBox="1">
            <a:spLocks noGrp="1"/>
          </p:cNvSpPr>
          <p:nvPr>
            <p:ph type="ctrTitle"/>
          </p:nvPr>
        </p:nvSpPr>
        <p:spPr>
          <a:xfrm>
            <a:off x="1493599" y="993475"/>
            <a:ext cx="65250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alibri"/>
                <a:ea typeface="Calibri"/>
                <a:cs typeface="Calibri"/>
                <a:sym typeface="Calibri"/>
              </a:rPr>
              <a:t>Two Tank Liquid Level System</a:t>
            </a:r>
            <a:endParaRPr>
              <a:latin typeface="Calibri"/>
              <a:ea typeface="Calibri"/>
              <a:cs typeface="Calibri"/>
              <a:sym typeface="Calibri"/>
            </a:endParaRPr>
          </a:p>
        </p:txBody>
      </p:sp>
      <p:sp>
        <p:nvSpPr>
          <p:cNvPr id="71" name="Google Shape;71;p12"/>
          <p:cNvSpPr txBox="1"/>
          <p:nvPr/>
        </p:nvSpPr>
        <p:spPr>
          <a:xfrm>
            <a:off x="3464800" y="2854375"/>
            <a:ext cx="2112600" cy="1600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latin typeface="Source Sans Pro"/>
                <a:ea typeface="Source Sans Pro"/>
                <a:cs typeface="Source Sans Pro"/>
                <a:sym typeface="Source Sans Pro"/>
              </a:rPr>
              <a:t>Presented by:</a:t>
            </a:r>
            <a:endParaRPr b="1">
              <a:latin typeface="Source Sans Pro"/>
              <a:ea typeface="Source Sans Pro"/>
              <a:cs typeface="Source Sans Pro"/>
              <a:sym typeface="Source Sans Pro"/>
            </a:endParaRPr>
          </a:p>
          <a:p>
            <a:pPr marL="0" lvl="0" indent="0" algn="ctr" rtl="0">
              <a:spcBef>
                <a:spcPts val="0"/>
              </a:spcBef>
              <a:spcAft>
                <a:spcPts val="0"/>
              </a:spcAft>
              <a:buNone/>
            </a:pPr>
            <a:endParaRPr b="1">
              <a:latin typeface="Source Sans Pro"/>
              <a:ea typeface="Source Sans Pro"/>
              <a:cs typeface="Source Sans Pro"/>
              <a:sym typeface="Source Sans Pro"/>
            </a:endParaRPr>
          </a:p>
          <a:p>
            <a:pPr marL="0" lvl="0" indent="0" algn="ctr" rtl="0">
              <a:spcBef>
                <a:spcPts val="0"/>
              </a:spcBef>
              <a:spcAft>
                <a:spcPts val="0"/>
              </a:spcAft>
              <a:buNone/>
            </a:pPr>
            <a:r>
              <a:rPr lang="en" sz="1600">
                <a:latin typeface="Calibri"/>
                <a:ea typeface="Calibri"/>
                <a:cs typeface="Calibri"/>
                <a:sym typeface="Calibri"/>
              </a:rPr>
              <a:t>Ghaylen Triki</a:t>
            </a:r>
            <a:endParaRPr sz="1600">
              <a:latin typeface="Calibri"/>
              <a:ea typeface="Calibri"/>
              <a:cs typeface="Calibri"/>
              <a:sym typeface="Calibri"/>
            </a:endParaRPr>
          </a:p>
          <a:p>
            <a:pPr marL="0" lvl="0" indent="0" algn="ctr" rtl="0">
              <a:spcBef>
                <a:spcPts val="0"/>
              </a:spcBef>
              <a:spcAft>
                <a:spcPts val="0"/>
              </a:spcAft>
              <a:buNone/>
            </a:pPr>
            <a:r>
              <a:rPr lang="en" sz="1600">
                <a:latin typeface="Calibri"/>
                <a:ea typeface="Calibri"/>
                <a:cs typeface="Calibri"/>
                <a:sym typeface="Calibri"/>
              </a:rPr>
              <a:t>Nouha Karoui</a:t>
            </a:r>
            <a:endParaRPr sz="1600">
              <a:latin typeface="Calibri"/>
              <a:ea typeface="Calibri"/>
              <a:cs typeface="Calibri"/>
              <a:sym typeface="Calibri"/>
            </a:endParaRPr>
          </a:p>
          <a:p>
            <a:pPr marL="0" lvl="0" indent="0" algn="ctr" rtl="0">
              <a:spcBef>
                <a:spcPts val="0"/>
              </a:spcBef>
              <a:spcAft>
                <a:spcPts val="0"/>
              </a:spcAft>
              <a:buNone/>
            </a:pPr>
            <a:r>
              <a:rPr lang="en" sz="1600">
                <a:latin typeface="Calibri"/>
                <a:ea typeface="Calibri"/>
                <a:cs typeface="Calibri"/>
                <a:sym typeface="Calibri"/>
              </a:rPr>
              <a:t>Mehdi Ismail Ben Salah</a:t>
            </a:r>
            <a:endParaRPr sz="1600">
              <a:latin typeface="Calibri"/>
              <a:ea typeface="Calibri"/>
              <a:cs typeface="Calibri"/>
              <a:sym typeface="Calibri"/>
            </a:endParaRPr>
          </a:p>
          <a:p>
            <a:pPr marL="0" lvl="0" indent="0" algn="ctr" rtl="0">
              <a:spcBef>
                <a:spcPts val="0"/>
              </a:spcBef>
              <a:spcAft>
                <a:spcPts val="0"/>
              </a:spcAft>
              <a:buNone/>
            </a:pPr>
            <a:r>
              <a:rPr lang="en" sz="1600">
                <a:latin typeface="Calibri"/>
                <a:ea typeface="Calibri"/>
                <a:cs typeface="Calibri"/>
                <a:sym typeface="Calibri"/>
              </a:rPr>
              <a:t>Hazar Boughanmi</a:t>
            </a:r>
            <a:endParaRPr sz="1600">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1"/>
          <p:cNvSpPr txBox="1">
            <a:spLocks noGrp="1"/>
          </p:cNvSpPr>
          <p:nvPr>
            <p:ph type="title"/>
          </p:nvPr>
        </p:nvSpPr>
        <p:spPr>
          <a:xfrm>
            <a:off x="454125" y="-5"/>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Parameters for the Coupled-Tank System</a:t>
            </a:r>
            <a:endParaRPr/>
          </a:p>
        </p:txBody>
      </p:sp>
      <p:sp>
        <p:nvSpPr>
          <p:cNvPr id="168" name="Google Shape;168;p2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graphicFrame>
        <p:nvGraphicFramePr>
          <p:cNvPr id="169" name="Google Shape;169;p21"/>
          <p:cNvGraphicFramePr/>
          <p:nvPr/>
        </p:nvGraphicFramePr>
        <p:xfrm>
          <a:off x="534625" y="1016617"/>
          <a:ext cx="5528675" cy="3631085"/>
        </p:xfrm>
        <a:graphic>
          <a:graphicData uri="http://schemas.openxmlformats.org/drawingml/2006/table">
            <a:tbl>
              <a:tblPr>
                <a:noFill/>
                <a:tableStyleId>{2FEAAAA5-AA63-4552-B94C-D6C60DB613AB}</a:tableStyleId>
              </a:tblPr>
              <a:tblGrid>
                <a:gridCol w="2709325">
                  <a:extLst>
                    <a:ext uri="{9D8B030D-6E8A-4147-A177-3AD203B41FA5}">
                      <a16:colId xmlns:a16="http://schemas.microsoft.com/office/drawing/2014/main" val="20000"/>
                    </a:ext>
                  </a:extLst>
                </a:gridCol>
                <a:gridCol w="780800">
                  <a:extLst>
                    <a:ext uri="{9D8B030D-6E8A-4147-A177-3AD203B41FA5}">
                      <a16:colId xmlns:a16="http://schemas.microsoft.com/office/drawing/2014/main" val="20001"/>
                    </a:ext>
                  </a:extLst>
                </a:gridCol>
                <a:gridCol w="1019275">
                  <a:extLst>
                    <a:ext uri="{9D8B030D-6E8A-4147-A177-3AD203B41FA5}">
                      <a16:colId xmlns:a16="http://schemas.microsoft.com/office/drawing/2014/main" val="20002"/>
                    </a:ext>
                  </a:extLst>
                </a:gridCol>
                <a:gridCol w="1019275">
                  <a:extLst>
                    <a:ext uri="{9D8B030D-6E8A-4147-A177-3AD203B41FA5}">
                      <a16:colId xmlns:a16="http://schemas.microsoft.com/office/drawing/2014/main" val="20003"/>
                    </a:ext>
                  </a:extLst>
                </a:gridCol>
              </a:tblGrid>
              <a:tr h="401800">
                <a:tc>
                  <a:txBody>
                    <a:bodyPr/>
                    <a:lstStyle/>
                    <a:p>
                      <a:pPr marL="0" lvl="0" indent="0" algn="ctr" rtl="0">
                        <a:spcBef>
                          <a:spcPts val="0"/>
                        </a:spcBef>
                        <a:spcAft>
                          <a:spcPts val="0"/>
                        </a:spcAft>
                        <a:buNone/>
                      </a:pPr>
                      <a:r>
                        <a:rPr lang="en" sz="1200">
                          <a:solidFill>
                            <a:schemeClr val="lt1"/>
                          </a:solidFill>
                        </a:rPr>
                        <a:t>Description</a:t>
                      </a:r>
                      <a:endParaRPr sz="1200">
                        <a:solidFill>
                          <a:schemeClr val="lt1"/>
                        </a:solidFill>
                      </a:endParaRPr>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lt1"/>
                          </a:solidFill>
                        </a:rPr>
                        <a:t>Symbol</a:t>
                      </a:r>
                      <a:endParaRPr sz="1200">
                        <a:solidFill>
                          <a:schemeClr val="lt1"/>
                        </a:solidFill>
                      </a:endParaRPr>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lt1"/>
                          </a:solidFill>
                        </a:rPr>
                        <a:t>Values</a:t>
                      </a:r>
                      <a:endParaRPr sz="1200">
                        <a:solidFill>
                          <a:schemeClr val="lt1"/>
                        </a:solidFill>
                      </a:endParaRPr>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lt1"/>
                          </a:solidFill>
                        </a:rPr>
                        <a:t>Unit</a:t>
                      </a:r>
                      <a:endParaRPr sz="1200">
                        <a:solidFill>
                          <a:schemeClr val="lt1"/>
                        </a:solidFill>
                      </a:endParaRPr>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66450">
                <a:tc>
                  <a:txBody>
                    <a:bodyPr/>
                    <a:lstStyle/>
                    <a:p>
                      <a:pPr marL="0" lvl="0" indent="0" algn="ctr" rtl="0">
                        <a:spcBef>
                          <a:spcPts val="0"/>
                        </a:spcBef>
                        <a:spcAft>
                          <a:spcPts val="0"/>
                        </a:spcAft>
                        <a:buNone/>
                      </a:pPr>
                      <a:r>
                        <a:rPr lang="en" sz="1200"/>
                        <a:t>Outlet area of tank 1</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a1</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0.785</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cm²</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extLst>
                  <a:ext uri="{0D108BD9-81ED-4DB2-BD59-A6C34878D82A}">
                    <a16:rowId xmlns:a16="http://schemas.microsoft.com/office/drawing/2014/main" val="10001"/>
                  </a:ext>
                </a:extLst>
              </a:tr>
              <a:tr h="366450">
                <a:tc>
                  <a:txBody>
                    <a:bodyPr/>
                    <a:lstStyle/>
                    <a:p>
                      <a:pPr marL="0" lvl="0" indent="0" algn="ctr" rtl="0">
                        <a:spcBef>
                          <a:spcPts val="0"/>
                        </a:spcBef>
                        <a:spcAft>
                          <a:spcPts val="0"/>
                        </a:spcAft>
                        <a:buNone/>
                      </a:pPr>
                      <a:r>
                        <a:rPr lang="en" sz="1200"/>
                        <a:t>Outlet area of tank 2</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a2</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0.3925</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cm²</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extLst>
                  <a:ext uri="{0D108BD9-81ED-4DB2-BD59-A6C34878D82A}">
                    <a16:rowId xmlns:a16="http://schemas.microsoft.com/office/drawing/2014/main" val="10002"/>
                  </a:ext>
                </a:extLst>
              </a:tr>
              <a:tr h="481975">
                <a:tc>
                  <a:txBody>
                    <a:bodyPr/>
                    <a:lstStyle/>
                    <a:p>
                      <a:pPr marL="0" lvl="0" indent="0" algn="ctr" rtl="0">
                        <a:spcBef>
                          <a:spcPts val="0"/>
                        </a:spcBef>
                        <a:spcAft>
                          <a:spcPts val="0"/>
                        </a:spcAft>
                        <a:buNone/>
                      </a:pPr>
                      <a:r>
                        <a:rPr lang="en" sz="1200"/>
                        <a:t>Cross-sectional area of tanks</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113.04</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cm²</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extLst>
                  <a:ext uri="{0D108BD9-81ED-4DB2-BD59-A6C34878D82A}">
                    <a16:rowId xmlns:a16="http://schemas.microsoft.com/office/drawing/2014/main" val="10003"/>
                  </a:ext>
                </a:extLst>
              </a:tr>
              <a:tr h="366450">
                <a:tc>
                  <a:txBody>
                    <a:bodyPr/>
                    <a:lstStyle/>
                    <a:p>
                      <a:pPr marL="0" lvl="0" indent="0" algn="ctr" rtl="0">
                        <a:spcBef>
                          <a:spcPts val="0"/>
                        </a:spcBef>
                        <a:spcAft>
                          <a:spcPts val="0"/>
                        </a:spcAft>
                        <a:buNone/>
                      </a:pPr>
                      <a:r>
                        <a:rPr lang="en" sz="1200"/>
                        <a:t>Gravitational constant</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g</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9.8</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m/sec</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extLst>
                  <a:ext uri="{0D108BD9-81ED-4DB2-BD59-A6C34878D82A}">
                    <a16:rowId xmlns:a16="http://schemas.microsoft.com/office/drawing/2014/main" val="10004"/>
                  </a:ext>
                </a:extLst>
              </a:tr>
              <a:tr h="522075">
                <a:tc>
                  <a:txBody>
                    <a:bodyPr/>
                    <a:lstStyle/>
                    <a:p>
                      <a:pPr marL="0" lvl="0" indent="0" algn="ctr" rtl="0">
                        <a:spcBef>
                          <a:spcPts val="0"/>
                        </a:spcBef>
                        <a:spcAft>
                          <a:spcPts val="0"/>
                        </a:spcAft>
                        <a:buNone/>
                      </a:pPr>
                      <a:r>
                        <a:rPr lang="en" sz="1200"/>
                        <a:t>Constant relation the control voltage with the water flow from the pump</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100"/>
                        <a:t>ƞ</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0.1194</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extLst>
                  <a:ext uri="{0D108BD9-81ED-4DB2-BD59-A6C34878D82A}">
                    <a16:rowId xmlns:a16="http://schemas.microsoft.com/office/drawing/2014/main" val="10005"/>
                  </a:ext>
                </a:extLst>
              </a:tr>
              <a:tr h="366450">
                <a:tc>
                  <a:txBody>
                    <a:bodyPr/>
                    <a:lstStyle/>
                    <a:p>
                      <a:pPr marL="0" lvl="0" indent="0" algn="ctr" rtl="0">
                        <a:spcBef>
                          <a:spcPts val="0"/>
                        </a:spcBef>
                        <a:spcAft>
                          <a:spcPts val="0"/>
                        </a:spcAft>
                        <a:buNone/>
                      </a:pPr>
                      <a:r>
                        <a:rPr lang="en" sz="1200"/>
                        <a:t>Water level in tank 1</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h1</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cm</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extLst>
                  <a:ext uri="{0D108BD9-81ED-4DB2-BD59-A6C34878D82A}">
                    <a16:rowId xmlns:a16="http://schemas.microsoft.com/office/drawing/2014/main" val="10006"/>
                  </a:ext>
                </a:extLst>
              </a:tr>
              <a:tr h="366450">
                <a:tc>
                  <a:txBody>
                    <a:bodyPr/>
                    <a:lstStyle/>
                    <a:p>
                      <a:pPr marL="0" lvl="0" indent="0" algn="ctr" rtl="0">
                        <a:spcBef>
                          <a:spcPts val="0"/>
                        </a:spcBef>
                        <a:spcAft>
                          <a:spcPts val="0"/>
                        </a:spcAft>
                        <a:buNone/>
                      </a:pPr>
                      <a:r>
                        <a:rPr lang="en" sz="1200"/>
                        <a:t>Water level in tank 2</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h2</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cm</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extLst>
                  <a:ext uri="{0D108BD9-81ED-4DB2-BD59-A6C34878D82A}">
                    <a16:rowId xmlns:a16="http://schemas.microsoft.com/office/drawing/2014/main" val="10007"/>
                  </a:ext>
                </a:extLst>
              </a:tr>
              <a:tr h="366450">
                <a:tc>
                  <a:txBody>
                    <a:bodyPr/>
                    <a:lstStyle/>
                    <a:p>
                      <a:pPr marL="0" lvl="0" indent="0" algn="ctr" rtl="0">
                        <a:spcBef>
                          <a:spcPts val="0"/>
                        </a:spcBef>
                        <a:spcAft>
                          <a:spcPts val="0"/>
                        </a:spcAft>
                        <a:buNone/>
                      </a:pPr>
                      <a:r>
                        <a:rPr lang="en" sz="1200"/>
                        <a:t>Voltage of the pump</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u </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lnL w="9525" cap="flat" cmpd="sng">
                      <a:solidFill>
                        <a:srgbClr val="CFD8DC"/>
                      </a:solidFill>
                      <a:prstDash val="solid"/>
                      <a:round/>
                      <a:headEnd type="none" w="sm" len="sm"/>
                      <a:tailEnd type="none" w="sm" len="sm"/>
                    </a:lnL>
                    <a:lnR w="9525" cap="flat" cmpd="sng">
                      <a:solidFill>
                        <a:srgbClr val="CFD8DC"/>
                      </a:solidFill>
                      <a:prstDash val="solid"/>
                      <a:round/>
                      <a:headEnd type="none" w="sm" len="sm"/>
                      <a:tailEnd type="none" w="sm" len="sm"/>
                    </a:lnR>
                    <a:lnT w="9525" cap="flat" cmpd="sng">
                      <a:solidFill>
                        <a:srgbClr val="CFD8DC"/>
                      </a:solidFill>
                      <a:prstDash val="solid"/>
                      <a:round/>
                      <a:headEnd type="none" w="sm" len="sm"/>
                      <a:tailEnd type="none" w="sm" len="sm"/>
                    </a:lnT>
                    <a:lnB w="9525" cap="flat" cmpd="sng">
                      <a:solidFill>
                        <a:srgbClr val="CFD8DC"/>
                      </a:solidFill>
                      <a:prstDash val="solid"/>
                      <a:round/>
                      <a:headEnd type="none" w="sm" len="sm"/>
                      <a:tailEnd type="none" w="sm" len="sm"/>
                    </a:lnB>
                  </a:tcPr>
                </a:tc>
                <a:extLst>
                  <a:ext uri="{0D108BD9-81ED-4DB2-BD59-A6C34878D82A}">
                    <a16:rowId xmlns:a16="http://schemas.microsoft.com/office/drawing/2014/main" val="10008"/>
                  </a:ext>
                </a:extLst>
              </a:tr>
            </a:tbl>
          </a:graphicData>
        </a:graphic>
      </p:graphicFrame>
      <p:pic>
        <p:nvPicPr>
          <p:cNvPr id="170" name="Google Shape;170;p21"/>
          <p:cNvPicPr preferRelativeResize="0"/>
          <p:nvPr/>
        </p:nvPicPr>
        <p:blipFill>
          <a:blip r:embed="rId3">
            <a:alphaModFix/>
          </a:blip>
          <a:stretch>
            <a:fillRect/>
          </a:stretch>
        </p:blipFill>
        <p:spPr>
          <a:xfrm>
            <a:off x="6215700" y="854995"/>
            <a:ext cx="2228850" cy="3600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2"/>
          <p:cNvSpPr txBox="1">
            <a:spLocks noGrp="1"/>
          </p:cNvSpPr>
          <p:nvPr>
            <p:ph type="title"/>
          </p:nvPr>
        </p:nvSpPr>
        <p:spPr>
          <a:xfrm>
            <a:off x="578650" y="-5"/>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 Dynamic Equations</a:t>
            </a:r>
            <a:endParaRPr/>
          </a:p>
        </p:txBody>
      </p:sp>
      <p:sp>
        <p:nvSpPr>
          <p:cNvPr id="176" name="Google Shape;176;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
        <p:nvSpPr>
          <p:cNvPr id="177" name="Google Shape;177;p22"/>
          <p:cNvSpPr txBox="1"/>
          <p:nvPr/>
        </p:nvSpPr>
        <p:spPr>
          <a:xfrm>
            <a:off x="2215425" y="3988750"/>
            <a:ext cx="3929100" cy="4002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0"/>
              </a:spcBef>
              <a:spcAft>
                <a:spcPts val="0"/>
              </a:spcAft>
              <a:buNone/>
            </a:pPr>
            <a:endParaRPr/>
          </a:p>
        </p:txBody>
      </p:sp>
      <p:pic>
        <p:nvPicPr>
          <p:cNvPr id="178" name="Google Shape;178;p22" descr="&lt;math xmlns=&quot;http://www.w3.org/1998/Math/MathML&quot;&gt;&lt;mfrac&gt;&lt;mrow&gt;&lt;mi&gt;d&lt;/mi&gt;&lt;msub&gt;&lt;mi&gt;h&lt;/mi&gt;&lt;mn&gt;1&lt;/mn&gt;&lt;/msub&gt;&lt;/mrow&gt;&lt;mrow&gt;&lt;mi&gt;d&lt;/mi&gt;&lt;mi&gt;t&lt;/mi&gt;&lt;/mrow&gt;&lt;/mfrac&gt;&lt;mo&gt;=&lt;/mo&gt;&lt;mfrac&gt;&lt;mn&gt;1&lt;/mn&gt;&lt;mi&gt;A&lt;/mi&gt;&lt;/mfrac&gt;&lt;mfenced&gt;&lt;mrow&gt;&lt;msub&gt;&lt;mi&gt;Q&lt;/mi&gt;&lt;mrow&gt;&lt;mi&gt;v&lt;/mi&gt;&lt;mi&gt;i&lt;/mi&gt;&lt;/mrow&gt;&lt;/msub&gt;&lt;mo&gt;-&lt;/mo&gt;&lt;msub&gt;&lt;mi&gt;Q&lt;/mi&gt;&lt;mrow&gt;&lt;mi&gt;v&lt;/mi&gt;&lt;mn&gt;1&lt;/mn&gt;&lt;/mrow&gt;&lt;/msub&gt;&lt;/mrow&gt;&lt;/mfenced&gt;&lt;mo&gt;&amp;#xA0;&lt;/mo&gt;&lt;mo&gt;&amp;#xA0;&lt;/mo&gt;&lt;mo&gt;&amp;#xA0;&lt;/mo&gt;&lt;mo&gt;&amp;#xA0;&lt;/mo&gt;&lt;mo&gt;&amp;#xA0;&lt;/mo&gt;&lt;mfenced&gt;&lt;mrow&gt;&lt;mn&gt;1&lt;/mn&gt;&lt;mo&gt;.&lt;/mo&gt;&lt;mn&gt;1&lt;/mn&gt;&lt;/mrow&gt;&lt;/mfenced&gt;&lt;mspace linebreak=&quot;newline&quot;/&gt;&lt;mfrac&gt;&lt;mrow&gt;&lt;mi&gt;d&lt;/mi&gt;&lt;msub&gt;&lt;mi&gt;h&lt;/mi&gt;&lt;mn&gt;2&lt;/mn&gt;&lt;/msub&gt;&lt;/mrow&gt;&lt;mrow&gt;&lt;mi&gt;d&lt;/mi&gt;&lt;mi&gt;t&lt;/mi&gt;&lt;/mrow&gt;&lt;/mfrac&gt;&lt;mo&gt;=&lt;/mo&gt;&lt;mfrac&gt;&lt;mn&gt;1&lt;/mn&gt;&lt;mi&gt;A&lt;/mi&gt;&lt;/mfrac&gt;&lt;mfenced&gt;&lt;mrow&gt;&lt;msub&gt;&lt;mi&gt;Q&lt;/mi&gt;&lt;mrow&gt;&lt;mi&gt;v&lt;/mi&gt;&lt;mn&gt;1&lt;/mn&gt;&lt;/mrow&gt;&lt;/msub&gt;&lt;mo&gt;-&lt;/mo&gt;&lt;msub&gt;&lt;mi&gt;Q&lt;/mi&gt;&lt;mrow&gt;&lt;mi&gt;v&lt;/mi&gt;&lt;mn&gt;0&lt;/mn&gt;&lt;/mrow&gt;&lt;/msub&gt;&lt;/mrow&gt;&lt;/mfenced&gt;&lt;mo&gt;&amp;#xA0;&lt;/mo&gt;&lt;mo&gt;&amp;#xA0;&lt;/mo&gt;&lt;mo&gt;&amp;#xA0;&lt;/mo&gt;&lt;mo&gt;&amp;#xA0;&lt;/mo&gt;&lt;mfenced&gt;&lt;mrow&gt;&lt;mn&gt;1&lt;/mn&gt;&lt;mo&gt;.&lt;/mo&gt;&lt;mn&gt;2&lt;/mn&gt;&lt;/mrow&gt;&lt;/mfenced&gt;&lt;/math&gt;" title="fraction numerator d h subscript 1 over denominator d t end fraction equals 1 over A open parentheses Q subscript v i end subscript minus Q subscript v 1 end subscript close parentheses space space space space space open parentheses 1.1 close parentheses&#10;fraction numerator d h subscript 2 over denominator d t end fraction equals 1 over A open parentheses Q subscript v 1 end subscript minus Q subscript v 0 end subscript close parentheses space space space space open parentheses 1.2 close parentheses"/>
          <p:cNvPicPr preferRelativeResize="0"/>
          <p:nvPr/>
        </p:nvPicPr>
        <p:blipFill>
          <a:blip r:embed="rId3">
            <a:alphaModFix/>
          </a:blip>
          <a:stretch>
            <a:fillRect/>
          </a:stretch>
        </p:blipFill>
        <p:spPr>
          <a:xfrm>
            <a:off x="2531375" y="1114526"/>
            <a:ext cx="3920350" cy="1702326"/>
          </a:xfrm>
          <a:prstGeom prst="rect">
            <a:avLst/>
          </a:prstGeom>
          <a:noFill/>
          <a:ln>
            <a:noFill/>
          </a:ln>
        </p:spPr>
      </p:pic>
      <p:pic>
        <p:nvPicPr>
          <p:cNvPr id="179" name="Google Shape;179;p22" descr="&lt;math xmlns=&quot;http://www.w3.org/1998/Math/MathML&quot;&gt;&lt;msub&gt;&lt;mi&gt;Q&lt;/mi&gt;&lt;mrow&gt;&lt;mi&gt;v&lt;/mi&gt;&lt;mi&gt;i&lt;/mi&gt;&lt;/mrow&gt;&lt;/msub&gt;&lt;mfenced&gt;&lt;mi&gt;t&lt;/mi&gt;&lt;/mfenced&gt;&lt;mo&gt;=&lt;/mo&gt;&lt;mo&gt;&amp;#xA0;&lt;/mo&gt;&lt;mi&gt;&amp;#x3B7;&lt;/mi&gt;&lt;mo&gt;&amp;#xB7;&lt;/mo&gt;&lt;mi&gt;u&lt;/mi&gt;&lt;mfenced&gt;&lt;mi&gt;t&lt;/mi&gt;&lt;/mfenced&gt;&lt;mo&gt;&amp;#xA0;&lt;/mo&gt;&lt;mo&gt;&amp;#xA0;&lt;/mo&gt;&lt;mo&gt;&amp;#xA0;&lt;/mo&gt;&lt;mfenced&gt;&lt;mrow&gt;&lt;mn&gt;1&lt;/mn&gt;&lt;mo&gt;.&lt;/mo&gt;&lt;mn&gt;3&lt;/mn&gt;&lt;/mrow&gt;&lt;/mfenced&gt;&lt;mspace linebreak=&quot;newline&quot;/&gt;&lt;/math&gt;" title="Q subscript v i end subscript open parentheses t close parentheses equals space eta times u open parentheses t close parentheses space space space open parentheses 1.3 close parentheses&#10;"/>
          <p:cNvPicPr preferRelativeResize="0"/>
          <p:nvPr/>
        </p:nvPicPr>
        <p:blipFill>
          <a:blip r:embed="rId4">
            <a:alphaModFix/>
          </a:blip>
          <a:stretch>
            <a:fillRect/>
          </a:stretch>
        </p:blipFill>
        <p:spPr>
          <a:xfrm>
            <a:off x="578650" y="3719975"/>
            <a:ext cx="2864525" cy="351125"/>
          </a:xfrm>
          <a:prstGeom prst="rect">
            <a:avLst/>
          </a:prstGeom>
          <a:noFill/>
          <a:ln w="19050" cap="flat" cmpd="sng">
            <a:solidFill>
              <a:schemeClr val="dk1"/>
            </a:solidFill>
            <a:prstDash val="solid"/>
            <a:round/>
            <a:headEnd type="none" w="sm" len="sm"/>
            <a:tailEnd type="none" w="sm" len="sm"/>
          </a:ln>
        </p:spPr>
      </p:pic>
      <p:pic>
        <p:nvPicPr>
          <p:cNvPr id="180" name="Google Shape;180;p22" descr="&lt;math xmlns=&quot;http://www.w3.org/1998/Math/MathML&quot;&gt;&lt;msub&gt;&lt;mi&gt;Q&lt;/mi&gt;&lt;mrow&gt;&lt;mi&gt;v&lt;/mi&gt;&lt;mn&gt;1&lt;/mn&gt;&lt;/mrow&gt;&lt;/msub&gt;&lt;mfenced&gt;&lt;mi&gt;t&lt;/mi&gt;&lt;/mfenced&gt;&lt;mo&gt;=&lt;/mo&gt;&lt;mo&gt;&amp;#xA0;&lt;/mo&gt;&lt;msub&gt;&lt;mi&gt;a&lt;/mi&gt;&lt;mn&gt;1&lt;/mn&gt;&lt;/msub&gt;&lt;msqrt&gt;&lt;mn&gt;2&lt;/mn&gt;&lt;mi&gt;g&lt;/mi&gt;&lt;msub&gt;&lt;mi&gt;h&lt;/mi&gt;&lt;mn&gt;1&lt;/mn&gt;&lt;/msub&gt;&lt;mfenced&gt;&lt;mi&gt;t&lt;/mi&gt;&lt;/mfenced&gt;&lt;/msqrt&gt;&lt;mo&gt;&amp;#xA0;&lt;/mo&gt;&lt;mo&gt;&amp;#xA0;&lt;/mo&gt;&lt;mo&gt;&amp;#xA0;&lt;/mo&gt;&lt;mfenced&gt;&lt;mrow&gt;&lt;mn&gt;1&lt;/mn&gt;&lt;mo&gt;.&lt;/mo&gt;&lt;mn&gt;4&lt;/mn&gt;&lt;/mrow&gt;&lt;/mfenced&gt;&lt;mspace linebreak=&quot;newline&quot;/&gt;&lt;msub&gt;&lt;mi&gt;Q&lt;/mi&gt;&lt;mrow&gt;&lt;mi&gt;v&lt;/mi&gt;&lt;mn&gt;0&lt;/mn&gt;&lt;/mrow&gt;&lt;/msub&gt;&lt;mfenced&gt;&lt;mi&gt;t&lt;/mi&gt;&lt;/mfenced&gt;&lt;mo&gt;=&lt;/mo&gt;&lt;mo&gt;&amp;#xA0;&lt;/mo&gt;&lt;msub&gt;&lt;mi&gt;a&lt;/mi&gt;&lt;mn&gt;2&lt;/mn&gt;&lt;/msub&gt;&lt;msqrt&gt;&lt;mn&gt;2&lt;/mn&gt;&lt;mi&gt;g&lt;/mi&gt;&lt;msub&gt;&lt;mi&gt;h&lt;/mi&gt;&lt;mn&gt;2&lt;/mn&gt;&lt;/msub&gt;&lt;mfenced&gt;&lt;mi&gt;t&lt;/mi&gt;&lt;/mfenced&gt;&lt;/msqrt&gt;&lt;mo&gt;&amp;#xA0;&lt;/mo&gt;&lt;mo&gt;&amp;#xA0;&lt;/mo&gt;&lt;mo&gt;&amp;#xA0;&lt;/mo&gt;&lt;mfenced&gt;&lt;mrow&gt;&lt;mn&gt;1&lt;/mn&gt;&lt;mo&gt;.&lt;/mo&gt;&lt;mn&gt;5&lt;/mn&gt;&lt;/mrow&gt;&lt;/mfenced&gt;&lt;mspace linebreak=&quot;newline&quot;/&gt;&lt;/math&gt;" title="Q subscript v 1 end subscript open parentheses t close parentheses equals space a subscript 1 square root of 2 g h subscript 1 open parentheses t close parentheses end root space space space open parentheses 1.4 close parentheses&#10;Q subscript v 0 end subscript open parentheses t close parentheses equals space a subscript 2 square root of 2 g h subscript 2 open parentheses t close parentheses end root space space space open parentheses 1.5 close parentheses&#10;"/>
          <p:cNvPicPr preferRelativeResize="0"/>
          <p:nvPr/>
        </p:nvPicPr>
        <p:blipFill>
          <a:blip r:embed="rId5">
            <a:alphaModFix/>
          </a:blip>
          <a:stretch>
            <a:fillRect/>
          </a:stretch>
        </p:blipFill>
        <p:spPr>
          <a:xfrm>
            <a:off x="5832975" y="3470900"/>
            <a:ext cx="2732774" cy="836500"/>
          </a:xfrm>
          <a:prstGeom prst="rect">
            <a:avLst/>
          </a:prstGeom>
          <a:noFill/>
          <a:ln w="19050" cap="flat" cmpd="sng">
            <a:solidFill>
              <a:schemeClr val="dk1"/>
            </a:solidFill>
            <a:prstDash val="solid"/>
            <a:round/>
            <a:headEnd type="none" w="sm" len="sm"/>
            <a:tailEnd type="none" w="sm" len="sm"/>
          </a:ln>
        </p:spPr>
      </p:pic>
    </p:spTree>
  </p:cSld>
  <p:clrMapOvr>
    <a:masterClrMapping/>
  </p:clrMapOvr>
  <mc:AlternateContent xmlns:mc="http://schemas.openxmlformats.org/markup-compatibility/2006" xmlns:p14="http://schemas.microsoft.com/office/powerpoint/2010/main">
    <mc:Choice Requires="p14">
      <p:transition p14:dur="1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79"/>
                                        </p:tgtEl>
                                        <p:attrNameLst>
                                          <p:attrName>style.visibility</p:attrName>
                                        </p:attrNameLst>
                                      </p:cBhvr>
                                      <p:to>
                                        <p:strVal val="visible"/>
                                      </p:to>
                                    </p:set>
                                    <p:animEffect transition="in" filter="fade">
                                      <p:cBhvr>
                                        <p:cTn id="11" dur="300"/>
                                        <p:tgtEl>
                                          <p:spTgt spid="17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80"/>
                                        </p:tgtEl>
                                        <p:attrNameLst>
                                          <p:attrName>style.visibility</p:attrName>
                                        </p:attrNameLst>
                                      </p:cBhvr>
                                      <p:to>
                                        <p:strVal val="visible"/>
                                      </p:to>
                                    </p:set>
                                    <p:animEffect transition="in" filter="fade">
                                      <p:cBhvr>
                                        <p:cTn id="16" dur="30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5" name="Google Shape;185;p23" descr="&lt;math xmlns=&quot;http://www.w3.org/1998/Math/MathML&quot;&gt;&lt;mfrac&gt;&lt;mrow&gt;&lt;mi mathvariant=&quot;bold&quot;&gt;d&lt;/mi&gt;&lt;msub&gt;&lt;mi mathvariant=&quot;bold&quot;&gt;h&lt;/mi&gt;&lt;mn mathvariant=&quot;bold&quot;&gt;1&lt;/mn&gt;&lt;/msub&gt;&lt;mrow&gt;&lt;mo mathvariant=&quot;bold&quot;&gt;(&lt;/mo&gt;&lt;mi mathvariant=&quot;bold&quot;&gt;t&lt;/mi&gt;&lt;mo mathvariant=&quot;bold&quot;&gt;)&lt;/mo&gt;&lt;/mrow&gt;&lt;/mrow&gt;&lt;mrow&gt;&lt;mi mathvariant=&quot;bold&quot;&gt;d&lt;/mi&gt;&lt;mi mathvariant=&quot;bold&quot;&gt;t&lt;/mi&gt;&lt;/mrow&gt;&lt;/mfrac&gt;&lt;mo mathvariant=&quot;bold&quot;&gt;&amp;#xA0;&lt;/mo&gt;&lt;mo mathvariant=&quot;bold&quot;&gt;=&lt;/mo&gt;&lt;mo mathvariant=&quot;bold&quot;&gt;&amp;#xA0;&lt;/mo&gt;&lt;mfrac&gt;&lt;mn mathvariant=&quot;bold&quot;&gt;1&lt;/mn&gt;&lt;mi mathvariant=&quot;bold&quot;&gt;A&lt;/mi&gt;&lt;/mfrac&gt;&lt;mrow&gt;&lt;mo mathvariant=&quot;bold&quot;&gt;(&lt;/mo&gt;&lt;mi mathvariant=&quot;bold&quot;&gt;&amp;#x3B7;&lt;/mi&gt;&lt;mo mathvariant=&quot;bold&quot;&gt;&amp;#xB7;&lt;/mo&gt;&lt;mi mathvariant=&quot;bold&quot;&gt;u&lt;/mi&gt;&lt;mstyle mathvariant=&quot;bold&quot;&gt;&lt;mrow&gt;&lt;mo&gt;(&lt;/mo&gt;&lt;mi&gt;t&lt;/mi&gt;&lt;mo&gt;)&lt;/mo&gt;&lt;/mrow&gt;&lt;/mstyle&gt;&lt;mo mathvariant=&quot;bold&quot;&gt;-&lt;/mo&gt;&lt;mo mathvariant=&quot;bold&quot;&gt;&amp;#xA0;&lt;/mo&gt;&lt;mo mathvariant=&quot;bold&quot;&gt;&amp;#xA0;&lt;/mo&gt;&lt;msub&gt;&lt;mi mathvariant=&quot;bold&quot;&gt;a&lt;/mi&gt;&lt;mn mathvariant=&quot;bold&quot;&gt;1&lt;/mn&gt;&lt;/msub&gt;&lt;msqrt&gt;&lt;mn mathvariant=&quot;bold&quot;&gt;2&lt;/mn&gt;&lt;mi mathvariant=&quot;bold&quot;&gt;g&lt;/mi&gt;&lt;msub&gt;&lt;mi mathvariant=&quot;bold&quot;&gt;h&lt;/mi&gt;&lt;mn mathvariant=&quot;bold&quot;&gt;1&lt;/mn&gt;&lt;/msub&gt;&lt;mstyle mathvariant=&quot;bold&quot;&gt;&lt;mrow&gt;&lt;mo&gt;(&lt;/mo&gt;&lt;mi&gt;t&lt;/mi&gt;&lt;mo&gt;)&lt;/mo&gt;&lt;/mrow&gt;&lt;/mstyle&gt;&lt;/msqrt&gt;&lt;mo mathvariant=&quot;bold&quot;&gt;)&lt;/mo&gt;&lt;/mrow&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style mathvariant=&quot;bold&quot;&gt;&lt;mrow&gt;&lt;mo&gt;(&lt;/mo&gt;&lt;mn&gt;1&lt;/mn&gt;&lt;mo&gt;.&lt;/mo&gt;&lt;mn&gt;6&lt;/mn&gt;&lt;mo&gt;)&lt;/mo&gt;&lt;/mrow&gt;&lt;/mstyle&gt;&lt;mspace linebreak=&quot;newline&quot;/&gt;&lt;mfrac&gt;&lt;mrow&gt;&lt;mi mathvariant=&quot;bold&quot;&gt;d&lt;/mi&gt;&lt;msub&gt;&lt;mi mathvariant=&quot;bold&quot;&gt;h&lt;/mi&gt;&lt;mn mathvariant=&quot;bold&quot;&gt;2&lt;/mn&gt;&lt;/msub&gt;&lt;mrow&gt;&lt;mo mathvariant=&quot;bold&quot;&gt;(&lt;/mo&gt;&lt;mi mathvariant=&quot;bold&quot;&gt;t&lt;/mi&gt;&lt;mo mathvariant=&quot;bold&quot;&gt;)&lt;/mo&gt;&lt;/mrow&gt;&lt;/mrow&gt;&lt;mrow&gt;&lt;mi mathvariant=&quot;bold&quot;&gt;d&lt;/mi&gt;&lt;mi mathvariant=&quot;bold&quot;&gt;t&lt;/mi&gt;&lt;/mrow&gt;&lt;/mfrac&gt;&lt;mo mathvariant=&quot;bold&quot;&gt;&amp;#xA0;&lt;/mo&gt;&lt;mo mathvariant=&quot;bold&quot;&gt;=&lt;/mo&gt;&lt;mo mathvariant=&quot;bold&quot;&gt;&amp;#xA0;&lt;/mo&gt;&lt;mfrac&gt;&lt;mn mathvariant=&quot;bold&quot;&gt;1&lt;/mn&gt;&lt;mi mathvariant=&quot;bold&quot;&gt;A&lt;/mi&gt;&lt;/mfrac&gt;&lt;mrow&gt;&lt;mo mathvariant=&quot;bold&quot;&gt;(&lt;/mo&gt;&lt;msub&gt;&lt;mi mathvariant=&quot;bold&quot;&gt;a&lt;/mi&gt;&lt;mn mathvariant=&quot;bold&quot;&gt;1&lt;/mn&gt;&lt;/msub&gt;&lt;msqrt&gt;&lt;mn mathvariant=&quot;bold&quot;&gt;2&lt;/mn&gt;&lt;mi mathvariant=&quot;bold&quot;&gt;g&lt;/mi&gt;&lt;msub&gt;&lt;mi mathvariant=&quot;bold&quot;&gt;h&lt;/mi&gt;&lt;mn mathvariant=&quot;bold&quot;&gt;1&lt;/mn&gt;&lt;/msub&gt;&lt;mstyle mathvariant=&quot;bold&quot;&gt;&lt;mrow&gt;&lt;mo&gt;(&lt;/mo&gt;&lt;mi&gt;t&lt;/mi&gt;&lt;mo&gt;)&lt;/mo&gt;&lt;/mrow&gt;&lt;/mstyle&gt;&lt;/msqrt&gt;&lt;mo mathvariant=&quot;bold&quot;&gt;-&lt;/mo&gt;&lt;mo mathvariant=&quot;bold&quot;&gt;&amp;#xA0;&lt;/mo&gt;&lt;mo mathvariant=&quot;bold&quot;&gt;&amp;#xA0;&lt;/mo&gt;&lt;msub&gt;&lt;mi mathvariant=&quot;bold&quot;&gt;a&lt;/mi&gt;&lt;mn mathvariant=&quot;bold&quot;&gt;2&lt;/mn&gt;&lt;/msub&gt;&lt;msqrt&gt;&lt;mn mathvariant=&quot;bold&quot;&gt;2&lt;/mn&gt;&lt;mi mathvariant=&quot;bold&quot;&gt;g&lt;/mi&gt;&lt;msub&gt;&lt;mi mathvariant=&quot;bold&quot;&gt;h&lt;/mi&gt;&lt;mn mathvariant=&quot;bold&quot;&gt;2&lt;/mn&gt;&lt;/msub&gt;&lt;mstyle mathvariant=&quot;bold&quot;&gt;&lt;mrow&gt;&lt;mo&gt;(&lt;/mo&gt;&lt;mi&gt;t&lt;/mi&gt;&lt;mo&gt;)&lt;/mo&gt;&lt;/mrow&gt;&lt;/mstyle&gt;&lt;/msqrt&gt;&lt;mo mathvariant=&quot;bold&quot;&gt;)&lt;/mo&gt;&lt;/mrow&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o mathvariant=&quot;bold&quot;&gt;&amp;#xA0;&lt;/mo&gt;&lt;mstyle mathvariant=&quot;bold&quot;&gt;&lt;mrow&gt;&lt;mo&gt;(&lt;/mo&gt;&lt;mn&gt;1&lt;/mn&gt;&lt;mo&gt;.&lt;/mo&gt;&lt;mn&gt;7&lt;/mn&gt;&lt;mo&gt;)&lt;/mo&gt;&lt;/mrow&gt;&lt;/mstyle&gt;&lt;/math&gt;" title="fraction numerator bold d bold h subscript bold 1 bold left parenthesis bold t bold right parenthesis over denominator bold d bold t end fraction bold space bold equals bold space bold 1 over bold A bold left parenthesis bold eta bold times bold u begin bold style left parenthesis t right parenthesis end style bold minus bold space bold space bold a subscript bold 1 square root of bold 2 bold g bold h subscript bold 1 begin bold style left parenthesis t right parenthesis end style end root bold right parenthesis bold space bold space bold space bold space bold space bold space bold space bold space bold space bold space bold space bold space bold space bold space bold space bold space bold space bold space begin bold style left parenthesis 1.6 right parenthesis end style&#10;fraction numerator bold d bold h subscript bold 2 bold left parenthesis bold t bold right parenthesis over denominator bold d bold t end fraction bold space bold equals bold space bold 1 over bold A bold left parenthesis bold a subscript bold 1 square root of bold 2 bold g bold h subscript bold 1 begin bold style left parenthesis t right parenthesis end style end root bold minus bold space bold space bold a subscript bold 2 square root of bold 2 bold g bold h subscript bold 2 begin bold style left parenthesis t right parenthesis end style end root bold right parenthesis bold space bold space bold space bold space bold space bold space bold space bold space bold space begin bold style left parenthesis 1.7 right parenthesis end style"/>
          <p:cNvPicPr preferRelativeResize="0"/>
          <p:nvPr/>
        </p:nvPicPr>
        <p:blipFill>
          <a:blip r:embed="rId3">
            <a:alphaModFix/>
          </a:blip>
          <a:stretch>
            <a:fillRect/>
          </a:stretch>
        </p:blipFill>
        <p:spPr>
          <a:xfrm>
            <a:off x="2053950" y="2953275"/>
            <a:ext cx="5275551" cy="1211000"/>
          </a:xfrm>
          <a:prstGeom prst="rect">
            <a:avLst/>
          </a:prstGeom>
          <a:noFill/>
          <a:ln w="19050" cap="flat" cmpd="sng">
            <a:solidFill>
              <a:schemeClr val="dk1"/>
            </a:solidFill>
            <a:prstDash val="solid"/>
            <a:round/>
            <a:headEnd type="none" w="sm" len="sm"/>
            <a:tailEnd type="none" w="sm" len="sm"/>
          </a:ln>
        </p:spPr>
      </p:pic>
      <p:sp>
        <p:nvSpPr>
          <p:cNvPr id="186" name="Google Shape;186;p23"/>
          <p:cNvSpPr txBox="1"/>
          <p:nvPr/>
        </p:nvSpPr>
        <p:spPr>
          <a:xfrm>
            <a:off x="-338575" y="1875100"/>
            <a:ext cx="64296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a:solidFill>
                  <a:schemeClr val="accent1"/>
                </a:solidFill>
                <a:latin typeface="Roboto Slab"/>
                <a:ea typeface="Roboto Slab"/>
                <a:cs typeface="Roboto Slab"/>
                <a:sym typeface="Roboto Slab"/>
              </a:rPr>
              <a:t>The Nonlinear Mathematical Model</a:t>
            </a:r>
            <a:endParaRPr/>
          </a:p>
        </p:txBody>
      </p:sp>
      <p:sp>
        <p:nvSpPr>
          <p:cNvPr id="187" name="Google Shape;187;p2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6"/>
                                        </p:tgtEl>
                                        <p:attrNameLst>
                                          <p:attrName>style.visibility</p:attrName>
                                        </p:attrNameLst>
                                      </p:cBhvr>
                                      <p:to>
                                        <p:strVal val="visible"/>
                                      </p:to>
                                    </p:set>
                                    <p:animEffect transition="in" filter="fade">
                                      <p:cBhvr>
                                        <p:cTn id="7" dur="400"/>
                                        <p:tgtEl>
                                          <p:spTgt spid="18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5"/>
                                        </p:tgtEl>
                                        <p:attrNameLst>
                                          <p:attrName>style.visibility</p:attrName>
                                        </p:attrNameLst>
                                      </p:cBhvr>
                                      <p:to>
                                        <p:strVal val="visible"/>
                                      </p:to>
                                    </p:set>
                                    <p:animEffect transition="in" filter="fade">
                                      <p:cBhvr>
                                        <p:cTn id="12" dur="300"/>
                                        <p:tgtEl>
                                          <p:spTgt spid="1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
        <p:nvSpPr>
          <p:cNvPr id="193" name="Google Shape;193;p24"/>
          <p:cNvSpPr txBox="1"/>
          <p:nvPr/>
        </p:nvSpPr>
        <p:spPr>
          <a:xfrm>
            <a:off x="152400" y="3500650"/>
            <a:ext cx="44856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a:t>To quantify this control objective, we define the liquid level tracking error for the two tanks as follows:</a:t>
            </a:r>
            <a:endParaRPr sz="1300"/>
          </a:p>
        </p:txBody>
      </p:sp>
      <p:pic>
        <p:nvPicPr>
          <p:cNvPr id="194" name="Google Shape;194;p24" descr="&lt;math xmlns=&quot;http://www.w3.org/1998/Math/MathML&quot;&gt;&lt;munder&gt;&lt;mi&gt;lim&lt;/mi&gt;&lt;mrow&gt;&lt;mi&gt;t&lt;/mi&gt;&lt;mo&gt;&amp;#x2192;&lt;/mo&gt;&lt;mo&gt;&amp;#x221E;&lt;/mo&gt;&lt;/mrow&gt;&lt;/munder&gt;&lt;msub&gt;&lt;mi&gt;h&lt;/mi&gt;&lt;mn&gt;2&lt;/mn&gt;&lt;/msub&gt;&lt;mfenced&gt;&lt;mi&gt;t&lt;/mi&gt;&lt;/mfenced&gt;&lt;mo&gt;=&lt;/mo&gt;&lt;msub&gt;&lt;mi&gt;h&lt;/mi&gt;&lt;mrow&gt;&lt;mn&gt;2&lt;/mn&gt;&lt;mi&gt;d&lt;/mi&gt;&lt;/mrow&gt;&lt;/msub&gt;&lt;/math&gt;" title="limit as t rightwards arrow infinity of h subscript 2 open parentheses t close parentheses equals h subscript 2 d end subscript"/>
          <p:cNvPicPr preferRelativeResize="0"/>
          <p:nvPr/>
        </p:nvPicPr>
        <p:blipFill>
          <a:blip r:embed="rId3">
            <a:alphaModFix/>
          </a:blip>
          <a:stretch>
            <a:fillRect/>
          </a:stretch>
        </p:blipFill>
        <p:spPr>
          <a:xfrm>
            <a:off x="2485625" y="1493575"/>
            <a:ext cx="1721200" cy="437075"/>
          </a:xfrm>
          <a:prstGeom prst="rect">
            <a:avLst/>
          </a:prstGeom>
          <a:noFill/>
          <a:ln>
            <a:noFill/>
          </a:ln>
        </p:spPr>
      </p:pic>
      <p:grpSp>
        <p:nvGrpSpPr>
          <p:cNvPr id="195" name="Google Shape;195;p24"/>
          <p:cNvGrpSpPr/>
          <p:nvPr/>
        </p:nvGrpSpPr>
        <p:grpSpPr>
          <a:xfrm>
            <a:off x="358050" y="792925"/>
            <a:ext cx="7021800" cy="585000"/>
            <a:chOff x="281850" y="716725"/>
            <a:chExt cx="7021800" cy="585000"/>
          </a:xfrm>
        </p:grpSpPr>
        <p:sp>
          <p:nvSpPr>
            <p:cNvPr id="196" name="Google Shape;196;p24"/>
            <p:cNvSpPr txBox="1"/>
            <p:nvPr/>
          </p:nvSpPr>
          <p:spPr>
            <a:xfrm>
              <a:off x="281850" y="716725"/>
              <a:ext cx="70218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Given a desired, constant, liquid level for Tank 2, denoted as  ,       design a control input       such that </a:t>
              </a:r>
              <a:endParaRPr sz="1300"/>
            </a:p>
          </p:txBody>
        </p:sp>
        <p:pic>
          <p:nvPicPr>
            <p:cNvPr id="197" name="Google Shape;197;p24" descr="&lt;math xmlns=&quot;http://www.w3.org/1998/Math/MathML&quot;&gt;&lt;msub&gt;&lt;mi&gt;u&lt;/mi&gt;&lt;mn&gt;0&lt;/mn&gt;&lt;/msub&gt;&lt;mspace linebreak=&quot;newline&quot;/&gt;&lt;/math&gt;" title="u subscript 0&#10;"/>
            <p:cNvPicPr preferRelativeResize="0"/>
            <p:nvPr/>
          </p:nvPicPr>
          <p:blipFill>
            <a:blip r:embed="rId4">
              <a:alphaModFix/>
            </a:blip>
            <a:stretch>
              <a:fillRect/>
            </a:stretch>
          </p:blipFill>
          <p:spPr>
            <a:xfrm>
              <a:off x="6890750" y="856513"/>
              <a:ext cx="217751" cy="254412"/>
            </a:xfrm>
            <a:prstGeom prst="rect">
              <a:avLst/>
            </a:prstGeom>
            <a:noFill/>
            <a:ln>
              <a:noFill/>
            </a:ln>
          </p:spPr>
        </p:pic>
      </p:grpSp>
      <p:sp>
        <p:nvSpPr>
          <p:cNvPr id="198" name="Google Shape;198;p24"/>
          <p:cNvSpPr/>
          <p:nvPr/>
        </p:nvSpPr>
        <p:spPr>
          <a:xfrm>
            <a:off x="4485700" y="1493575"/>
            <a:ext cx="687600" cy="1596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9" name="Google Shape;199;p24" descr="&lt;math xmlns=&quot;http://www.w3.org/1998/Math/MathML&quot;&gt;&lt;mfrac&gt;&lt;mrow&gt;&lt;msub&gt;&lt;mi&gt;dh&lt;/mi&gt;&lt;mn&gt;2&lt;/mn&gt;&lt;/msub&gt;&lt;mfenced&gt;&lt;mi mathvariant=&quot;normal&quot;&gt;t&lt;/mi&gt;&lt;/mfenced&gt;&lt;/mrow&gt;&lt;mi&gt;dt&lt;/mi&gt;&lt;/mfrac&gt;&lt;mo&gt;&amp;#xA0;&lt;/mo&gt;&lt;mo&gt;=&lt;/mo&gt;&lt;mn&gt;0&lt;/mn&gt;&lt;/math&gt;" title="fraction numerator dh subscript 2 open parentheses straight t close parentheses over denominator dt end fraction space equals 0"/>
          <p:cNvPicPr preferRelativeResize="0"/>
          <p:nvPr/>
        </p:nvPicPr>
        <p:blipFill>
          <a:blip r:embed="rId5">
            <a:alphaModFix/>
          </a:blip>
          <a:stretch>
            <a:fillRect/>
          </a:stretch>
        </p:blipFill>
        <p:spPr>
          <a:xfrm>
            <a:off x="5452175" y="1404311"/>
            <a:ext cx="1019183" cy="526350"/>
          </a:xfrm>
          <a:prstGeom prst="rect">
            <a:avLst/>
          </a:prstGeom>
          <a:noFill/>
          <a:ln>
            <a:noFill/>
          </a:ln>
        </p:spPr>
      </p:pic>
      <p:sp>
        <p:nvSpPr>
          <p:cNvPr id="200" name="Google Shape;200;p24"/>
          <p:cNvSpPr txBox="1"/>
          <p:nvPr/>
        </p:nvSpPr>
        <p:spPr>
          <a:xfrm>
            <a:off x="197175" y="2477000"/>
            <a:ext cx="30000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Using  the equations (1.6),(1.7) </a:t>
            </a:r>
            <a:endParaRPr sz="1300"/>
          </a:p>
        </p:txBody>
      </p:sp>
      <p:pic>
        <p:nvPicPr>
          <p:cNvPr id="201" name="Google Shape;201;p24" descr="&lt;math xmlns=&quot;http://www.w3.org/1998/Math/MathML&quot;&gt;&lt;msub&gt;&lt;mi&gt;h&lt;/mi&gt;&lt;mrow&gt;&lt;mn&gt;1&lt;/mn&gt;&lt;mi&gt;d&lt;/mi&gt;&lt;/mrow&gt;&lt;/msub&gt;&lt;mo&gt;=&lt;/mo&gt;&lt;msup&gt;&lt;mfenced&gt;&lt;mfrac&gt;&lt;msub&gt;&lt;mi&gt;a&lt;/mi&gt;&lt;mn&gt;2&lt;/mn&gt;&lt;/msub&gt;&lt;msub&gt;&lt;mi&gt;a&lt;/mi&gt;&lt;mn&gt;1&lt;/mn&gt;&lt;/msub&gt;&lt;/mfrac&gt;&lt;/mfenced&gt;&lt;mn&gt;2&lt;/mn&gt;&lt;/msup&gt;&lt;mo&gt;&amp;#xB7;&lt;/mo&gt;&lt;msub&gt;&lt;mi&gt;h&lt;/mi&gt;&lt;mrow&gt;&lt;mn&gt;2&lt;/mn&gt;&lt;mi&gt;d&lt;/mi&gt;&lt;/mrow&gt;&lt;/msub&gt;&lt;/math&gt;" title="h subscript 1 d end subscript equals open parentheses a subscript 2 over a subscript 1 close parentheses squared times h subscript 2 d end subscript"/>
          <p:cNvPicPr preferRelativeResize="0"/>
          <p:nvPr/>
        </p:nvPicPr>
        <p:blipFill>
          <a:blip r:embed="rId6">
            <a:alphaModFix/>
          </a:blip>
          <a:stretch>
            <a:fillRect/>
          </a:stretch>
        </p:blipFill>
        <p:spPr>
          <a:xfrm>
            <a:off x="3823987" y="2407850"/>
            <a:ext cx="1445075" cy="615600"/>
          </a:xfrm>
          <a:prstGeom prst="rect">
            <a:avLst/>
          </a:prstGeom>
          <a:noFill/>
          <a:ln w="9525" cap="flat" cmpd="sng">
            <a:solidFill>
              <a:schemeClr val="dk1"/>
            </a:solidFill>
            <a:prstDash val="solid"/>
            <a:round/>
            <a:headEnd type="none" w="sm" len="sm"/>
            <a:tailEnd type="none" w="sm" len="sm"/>
          </a:ln>
        </p:spPr>
      </p:pic>
      <p:pic>
        <p:nvPicPr>
          <p:cNvPr id="202" name="Google Shape;202;p24" descr="&lt;math xmlns=&quot;http://www.w3.org/1998/Math/MathML&quot;&gt;&lt;mo&gt;&amp;#x2206;&lt;/mo&gt;&lt;msub&gt;&lt;mi&gt;h&lt;/mi&gt;&lt;mn&gt;1&lt;/mn&gt;&lt;/msub&gt;&lt;mfenced&gt;&lt;mi&gt;t&lt;/mi&gt;&lt;/mfenced&gt;&lt;mo&gt;=&lt;/mo&gt;&lt;msub&gt;&lt;mi&gt;h&lt;/mi&gt;&lt;mn&gt;1&lt;/mn&gt;&lt;/msub&gt;&lt;mfenced&gt;&lt;mi&gt;t&lt;/mi&gt;&lt;/mfenced&gt;&lt;mo&gt;-&lt;/mo&gt;&lt;msub&gt;&lt;mi&gt;h&lt;/mi&gt;&lt;mrow&gt;&lt;mn&gt;1&lt;/mn&gt;&lt;mi&gt;d&lt;/mi&gt;&lt;/mrow&gt;&lt;/msub&gt;&lt;mspace linebreak=&quot;newline&quot;/&gt;&lt;mo&gt;&amp;#x2206;&lt;/mo&gt;&lt;msub&gt;&lt;mi&gt;h&lt;/mi&gt;&lt;mn&gt;2&lt;/mn&gt;&lt;/msub&gt;&lt;mfenced&gt;&lt;mi&gt;t&lt;/mi&gt;&lt;/mfenced&gt;&lt;mo&gt;=&lt;/mo&gt;&lt;msub&gt;&lt;mi&gt;h&lt;/mi&gt;&lt;mn&gt;2&lt;/mn&gt;&lt;/msub&gt;&lt;mfenced&gt;&lt;mi&gt;t&lt;/mi&gt;&lt;/mfenced&gt;&lt;mo&gt;-&lt;/mo&gt;&lt;msub&gt;&lt;mi&gt;h&lt;/mi&gt;&lt;mrow&gt;&lt;mn&gt;2&lt;/mn&gt;&lt;mi&gt;d&lt;/mi&gt;&lt;/mrow&gt;&lt;/msub&gt;&lt;mspace linebreak=&quot;newline&quot;/&gt;&lt;mo&gt;&amp;#x2206;&lt;/mo&gt;&lt;mi&gt;u&lt;/mi&gt;&lt;mfenced&gt;&lt;mi&gt;t&lt;/mi&gt;&lt;/mfenced&gt;&lt;mo&gt;=&lt;/mo&gt;&lt;mi&gt;u&lt;/mi&gt;&lt;mfenced&gt;&lt;mi&gt;t&lt;/mi&gt;&lt;/mfenced&gt;&lt;mo&gt;-&lt;/mo&gt;&lt;msub&gt;&lt;mi&gt;u&lt;/mi&gt;&lt;mn&gt;0&lt;/mn&gt;&lt;/msub&gt;&lt;/math&gt;" title="increment h subscript 1 open parentheses t close parentheses equals h subscript 1 open parentheses t close parentheses minus h subscript 1 d end subscript&#10;increment h subscript 2 open parentheses t close parentheses equals h subscript 2 open parentheses t close parentheses minus h subscript 2 d end subscript&#10;increment u open parentheses t close parentheses equals u open parentheses t close parentheses minus u subscript 0"/>
          <p:cNvPicPr preferRelativeResize="0"/>
          <p:nvPr/>
        </p:nvPicPr>
        <p:blipFill>
          <a:blip r:embed="rId7">
            <a:alphaModFix/>
          </a:blip>
          <a:stretch>
            <a:fillRect/>
          </a:stretch>
        </p:blipFill>
        <p:spPr>
          <a:xfrm>
            <a:off x="4216575" y="4085650"/>
            <a:ext cx="1811299" cy="777300"/>
          </a:xfrm>
          <a:prstGeom prst="rect">
            <a:avLst/>
          </a:prstGeom>
          <a:noFill/>
          <a:ln w="19050" cap="flat" cmpd="sng">
            <a:solidFill>
              <a:schemeClr val="dk1"/>
            </a:solidFill>
            <a:prstDash val="solid"/>
            <a:round/>
            <a:headEnd type="none" w="sm" len="sm"/>
            <a:tailEnd type="none" w="sm" len="sm"/>
          </a:ln>
        </p:spPr>
      </p:pic>
      <p:pic>
        <p:nvPicPr>
          <p:cNvPr id="203" name="Google Shape;203;p24" descr="&lt;math xmlns=&quot;http://www.w3.org/1998/Math/MathML&quot;&gt;&lt;msub&gt;&lt;mi&gt;u&lt;/mi&gt;&lt;mn&gt;0&lt;/mn&gt;&lt;/msub&gt;&lt;mo&gt;=&lt;/mo&gt;&lt;mo&gt;&amp;#xA0;&lt;/mo&gt;&lt;msub&gt;&lt;mi&gt;a&lt;/mi&gt;&lt;mn&gt;1&lt;/mn&gt;&lt;/msub&gt;&lt;mo&gt;&amp;#xB7;&lt;/mo&gt;&lt;mfrac&gt;&lt;msqrt&gt;&lt;mn&gt;2&lt;/mn&gt;&lt;mi&gt;g&lt;/mi&gt;&lt;msub&gt;&lt;mi&gt;h&lt;/mi&gt;&lt;mrow&gt;&lt;mn&gt;1&lt;/mn&gt;&lt;mi&gt;d&lt;/mi&gt;&lt;/mrow&gt;&lt;/msub&gt;&lt;/msqrt&gt;&lt;mi&gt;&amp;#x3B7;&lt;/mi&gt;&lt;/mfrac&gt;&lt;/math&gt;" title="u subscript 0 equals space a subscript 1 times fraction numerator square root of 2 g h subscript 1 d end subscript end root over denominator eta end fraction"/>
          <p:cNvPicPr preferRelativeResize="0"/>
          <p:nvPr/>
        </p:nvPicPr>
        <p:blipFill>
          <a:blip r:embed="rId8">
            <a:alphaModFix/>
          </a:blip>
          <a:stretch>
            <a:fillRect/>
          </a:stretch>
        </p:blipFill>
        <p:spPr>
          <a:xfrm>
            <a:off x="6471350" y="2369300"/>
            <a:ext cx="1568816" cy="615600"/>
          </a:xfrm>
          <a:prstGeom prst="rect">
            <a:avLst/>
          </a:prstGeom>
          <a:noFill/>
          <a:ln w="9525" cap="flat" cmpd="sng">
            <a:solidFill>
              <a:schemeClr val="dk1"/>
            </a:solidFill>
            <a:prstDash val="solid"/>
            <a:round/>
            <a:headEnd type="none" w="sm" len="sm"/>
            <a:tailEnd type="none" w="sm" len="sm"/>
          </a:ln>
        </p:spPr>
      </p:pic>
      <p:pic>
        <p:nvPicPr>
          <p:cNvPr id="204" name="Google Shape;204;p24" descr="&lt;math xmlns=&quot;http://www.w3.org/1998/Math/MathML&quot;&gt;&lt;msub&gt;&lt;mi&gt;h&lt;/mi&gt;&lt;mrow&gt;&lt;mn&gt;2&lt;/mn&gt;&lt;mi&gt;d&lt;/mi&gt;&lt;/mrow&gt;&lt;/msub&gt;&lt;mspace linebreak=&quot;newline&quot;/&gt;&lt;/math&gt;" title="h subscript 2 d end subscript&#10;"/>
          <p:cNvPicPr preferRelativeResize="0"/>
          <p:nvPr/>
        </p:nvPicPr>
        <p:blipFill>
          <a:blip r:embed="rId9">
            <a:alphaModFix/>
          </a:blip>
          <a:stretch>
            <a:fillRect/>
          </a:stretch>
        </p:blipFill>
        <p:spPr>
          <a:xfrm>
            <a:off x="4975400" y="869132"/>
            <a:ext cx="293650" cy="295719"/>
          </a:xfrm>
          <a:prstGeom prst="rect">
            <a:avLst/>
          </a:prstGeom>
          <a:noFill/>
          <a:ln>
            <a:noFill/>
          </a:ln>
        </p:spPr>
      </p:pic>
      <p:sp>
        <p:nvSpPr>
          <p:cNvPr id="205" name="Google Shape;205;p24"/>
          <p:cNvSpPr txBox="1"/>
          <p:nvPr/>
        </p:nvSpPr>
        <p:spPr>
          <a:xfrm>
            <a:off x="119050" y="184675"/>
            <a:ext cx="30000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a:solidFill>
                  <a:schemeClr val="accent1"/>
                </a:solidFill>
                <a:latin typeface="Roboto Slab"/>
                <a:ea typeface="Roboto Slab"/>
                <a:cs typeface="Roboto Slab"/>
                <a:sym typeface="Roboto Slab"/>
              </a:rPr>
              <a:t>Control Objectives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fade">
                                      <p:cBhvr>
                                        <p:cTn id="7" dur="400"/>
                                        <p:tgtEl>
                                          <p:spTgt spid="19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8"/>
                                        </p:tgtEl>
                                        <p:attrNameLst>
                                          <p:attrName>style.visibility</p:attrName>
                                        </p:attrNameLst>
                                      </p:cBhvr>
                                      <p:to>
                                        <p:strVal val="visible"/>
                                      </p:to>
                                    </p:set>
                                    <p:animEffect transition="in" filter="fade">
                                      <p:cBhvr>
                                        <p:cTn id="12" dur="1"/>
                                        <p:tgtEl>
                                          <p:spTgt spid="198"/>
                                        </p:tgtEl>
                                      </p:cBhvr>
                                    </p:animEffect>
                                  </p:childTnLst>
                                </p:cTn>
                              </p:par>
                              <p:par>
                                <p:cTn id="13" presetID="10" presetClass="entr" presetSubtype="0" fill="hold" nodeType="withEffect">
                                  <p:stCondLst>
                                    <p:cond delay="0"/>
                                  </p:stCondLst>
                                  <p:childTnLst>
                                    <p:set>
                                      <p:cBhvr>
                                        <p:cTn id="14" dur="1" fill="hold">
                                          <p:stCondLst>
                                            <p:cond delay="0"/>
                                          </p:stCondLst>
                                        </p:cTn>
                                        <p:tgtEl>
                                          <p:spTgt spid="199"/>
                                        </p:tgtEl>
                                        <p:attrNameLst>
                                          <p:attrName>style.visibility</p:attrName>
                                        </p:attrNameLst>
                                      </p:cBhvr>
                                      <p:to>
                                        <p:strVal val="visible"/>
                                      </p:to>
                                    </p:set>
                                    <p:animEffect transition="in" filter="fade">
                                      <p:cBhvr>
                                        <p:cTn id="15" dur="1"/>
                                        <p:tgtEl>
                                          <p:spTgt spid="19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00"/>
                                        </p:tgtEl>
                                        <p:attrNameLst>
                                          <p:attrName>style.visibility</p:attrName>
                                        </p:attrNameLst>
                                      </p:cBhvr>
                                      <p:to>
                                        <p:strVal val="visible"/>
                                      </p:to>
                                    </p:set>
                                    <p:animEffect transition="in" filter="fade">
                                      <p:cBhvr>
                                        <p:cTn id="20" dur="1"/>
                                        <p:tgtEl>
                                          <p:spTgt spid="20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01"/>
                                        </p:tgtEl>
                                        <p:attrNameLst>
                                          <p:attrName>style.visibility</p:attrName>
                                        </p:attrNameLst>
                                      </p:cBhvr>
                                      <p:to>
                                        <p:strVal val="visible"/>
                                      </p:to>
                                    </p:set>
                                    <p:animEffect transition="in" filter="fade">
                                      <p:cBhvr>
                                        <p:cTn id="25" dur="300"/>
                                        <p:tgtEl>
                                          <p:spTgt spid="20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03"/>
                                        </p:tgtEl>
                                        <p:attrNameLst>
                                          <p:attrName>style.visibility</p:attrName>
                                        </p:attrNameLst>
                                      </p:cBhvr>
                                      <p:to>
                                        <p:strVal val="visible"/>
                                      </p:to>
                                    </p:set>
                                    <p:animEffect transition="in" filter="fade">
                                      <p:cBhvr>
                                        <p:cTn id="30" dur="300"/>
                                        <p:tgtEl>
                                          <p:spTgt spid="20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93"/>
                                        </p:tgtEl>
                                        <p:attrNameLst>
                                          <p:attrName>style.visibility</p:attrName>
                                        </p:attrNameLst>
                                      </p:cBhvr>
                                      <p:to>
                                        <p:strVal val="visible"/>
                                      </p:to>
                                    </p:set>
                                    <p:animEffect transition="in" filter="fade">
                                      <p:cBhvr>
                                        <p:cTn id="35" dur="1"/>
                                        <p:tgtEl>
                                          <p:spTgt spid="19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02"/>
                                        </p:tgtEl>
                                        <p:attrNameLst>
                                          <p:attrName>style.visibility</p:attrName>
                                        </p:attrNameLst>
                                      </p:cBhvr>
                                      <p:to>
                                        <p:strVal val="visible"/>
                                      </p:to>
                                    </p:set>
                                    <p:animEffect transition="in" filter="fade">
                                      <p:cBhvr>
                                        <p:cTn id="40" dur="300"/>
                                        <p:tgtEl>
                                          <p:spTgt spid="2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pic>
        <p:nvPicPr>
          <p:cNvPr id="211" name="Google Shape;211;p25" descr="&lt;math xmlns=&quot;http://www.w3.org/1998/Math/MathML&quot;&gt;&lt;mfrac&gt;&lt;mrow&gt;&lt;mi&gt;d&lt;/mi&gt;&lt;mfenced&gt;&lt;mrow&gt;&lt;mo&gt;&amp;#x2206;&lt;/mo&gt;&lt;msub&gt;&lt;mi&gt;h&lt;/mi&gt;&lt;mn&gt;1&lt;/mn&gt;&lt;/msub&gt;&lt;mfenced&gt;&lt;mi&gt;t&lt;/mi&gt;&lt;/mfenced&gt;&lt;/mrow&gt;&lt;/mfenced&gt;&lt;/mrow&gt;&lt;mrow&gt;&lt;mi&gt;d&lt;/mi&gt;&lt;mi&gt;t&lt;/mi&gt;&lt;/mrow&gt;&lt;/mfrac&gt;&lt;mo&gt;=&lt;/mo&gt;&lt;mo&gt;&amp;#xA0;&lt;/mo&gt;&lt;mfrac&gt;&lt;mrow&gt;&lt;mo&gt;-&lt;/mo&gt;&lt;msub&gt;&lt;mi&gt;a&lt;/mi&gt;&lt;mn&gt;1&lt;/mn&gt;&lt;/msub&gt;&lt;/mrow&gt;&lt;mi&gt;A&lt;/mi&gt;&lt;/mfrac&gt;&lt;mo&gt;&amp;#xB7;&lt;/mo&gt;&lt;msqrt&gt;&lt;mfrac&gt;&lt;mi&gt;g&lt;/mi&gt;&lt;mrow&gt;&lt;mn&gt;2&lt;/mn&gt;&lt;msub&gt;&lt;mi&gt;h&lt;/mi&gt;&lt;mrow&gt;&lt;mn&gt;1&lt;/mn&gt;&lt;mi&gt;d&lt;/mi&gt;&lt;/mrow&gt;&lt;/msub&gt;&lt;/mrow&gt;&lt;/mfrac&gt;&lt;/msqrt&gt;&lt;mo&gt;&amp;#xB7;&lt;/mo&gt;&lt;mo&gt;&amp;#x2206;&lt;/mo&gt;&lt;msub&gt;&lt;mi&gt;h&lt;/mi&gt;&lt;mn&gt;1&lt;/mn&gt;&lt;/msub&gt;&lt;mfenced&gt;&lt;mi&gt;t&lt;/mi&gt;&lt;/mfenced&gt;&lt;mo&gt;+&lt;/mo&gt;&lt;mfrac&gt;&lt;mi&gt;&amp;#x3B7;&lt;/mi&gt;&lt;mi&gt;A&lt;/mi&gt;&lt;/mfrac&gt;&lt;mo&gt;&amp;#x2206;&lt;/mo&gt;&lt;mi&gt;u&lt;/mi&gt;&lt;mfenced&gt;&lt;mi&gt;t&lt;/mi&gt;&lt;/mfenced&gt;&lt;mspace linebreak=&quot;newline&quot;/&gt;&lt;mfrac&gt;&lt;mrow&gt;&lt;mi&gt;d&lt;/mi&gt;&lt;mfenced&gt;&lt;mrow&gt;&lt;mo&gt;&amp;#x2206;&lt;/mo&gt;&lt;msub&gt;&lt;mi&gt;h&lt;/mi&gt;&lt;mn&gt;2&lt;/mn&gt;&lt;/msub&gt;&lt;mfenced&gt;&lt;mi&gt;t&lt;/mi&gt;&lt;/mfenced&gt;&lt;/mrow&gt;&lt;/mfenced&gt;&lt;/mrow&gt;&lt;mrow&gt;&lt;mi&gt;d&lt;/mi&gt;&lt;mi&gt;t&lt;/mi&gt;&lt;/mrow&gt;&lt;/mfrac&gt;&lt;mo&gt;=&lt;/mo&gt;&lt;mo&gt;&amp;#xA0;&lt;/mo&gt;&lt;mfrac&gt;&lt;msub&gt;&lt;mi&gt;a&lt;/mi&gt;&lt;mn&gt;1&lt;/mn&gt;&lt;/msub&gt;&lt;mi&gt;A&lt;/mi&gt;&lt;/mfrac&gt;&lt;mo&gt;&amp;#xB7;&lt;/mo&gt;&lt;msqrt&gt;&lt;mfrac&gt;&lt;mi&gt;g&lt;/mi&gt;&lt;mrow&gt;&lt;mn&gt;2&lt;/mn&gt;&lt;msub&gt;&lt;mi&gt;h&lt;/mi&gt;&lt;mrow&gt;&lt;mn&gt;1&lt;/mn&gt;&lt;mi&gt;d&lt;/mi&gt;&lt;/mrow&gt;&lt;/msub&gt;&lt;/mrow&gt;&lt;/mfrac&gt;&lt;/msqrt&gt;&lt;mo&gt;&amp;#xB7;&lt;/mo&gt;&lt;mo&gt;&amp;#x2206;&lt;/mo&gt;&lt;msub&gt;&lt;mi&gt;h&lt;/mi&gt;&lt;mn&gt;1&lt;/mn&gt;&lt;/msub&gt;&lt;mfenced&gt;&lt;mi&gt;t&lt;/mi&gt;&lt;/mfenced&gt;&lt;mo&gt;-&lt;/mo&gt;&lt;mfrac&gt;&lt;msub&gt;&lt;mi&gt;a&lt;/mi&gt;&lt;mn&gt;2&lt;/mn&gt;&lt;/msub&gt;&lt;mi&gt;A&lt;/mi&gt;&lt;/mfrac&gt;&lt;mo&gt;&amp;#xB7;&lt;/mo&gt;&lt;msqrt&gt;&lt;mfrac&gt;&lt;mi&gt;g&lt;/mi&gt;&lt;mrow&gt;&lt;mn&gt;2&lt;/mn&gt;&lt;msub&gt;&lt;mi&gt;h&lt;/mi&gt;&lt;mrow&gt;&lt;mn&gt;2&lt;/mn&gt;&lt;mi&gt;d&lt;/mi&gt;&lt;/mrow&gt;&lt;/msub&gt;&lt;/mrow&gt;&lt;/mfrac&gt;&lt;/msqrt&gt;&lt;mo&gt;&amp;#xB7;&lt;/mo&gt;&lt;mo&gt;&amp;#x2206;&lt;/mo&gt;&lt;msub&gt;&lt;mi&gt;h&lt;/mi&gt;&lt;mn&gt;2&lt;/mn&gt;&lt;/msub&gt;&lt;mfenced&gt;&lt;mi&gt;t&lt;/mi&gt;&lt;/mfenced&gt;&lt;/math&gt;" title="fraction numerator d open parentheses increment h subscript 1 open parentheses t close parentheses close parentheses over denominator d t end fraction equals space fraction numerator negative a subscript 1 over denominator A end fraction times square root of fraction numerator g over denominator 2 h subscript 1 d end subscript end fraction end root times increment h subscript 1 open parentheses t close parentheses plus eta over A increment u open parentheses t close parentheses&#10;fraction numerator d open parentheses increment h subscript 2 open parentheses t close parentheses close parentheses over denominator d t end fraction equals space a subscript 1 over A times square root of fraction numerator g over denominator 2 h subscript 1 d end subscript end fraction end root times increment h subscript 1 open parentheses t close parentheses minus a subscript 2 over A times square root of fraction numerator g over denominator 2 h subscript 2 d end subscript end fraction end root times increment h subscript 2 open parentheses t close parentheses"/>
          <p:cNvPicPr preferRelativeResize="0"/>
          <p:nvPr/>
        </p:nvPicPr>
        <p:blipFill>
          <a:blip r:embed="rId3">
            <a:alphaModFix/>
          </a:blip>
          <a:stretch>
            <a:fillRect/>
          </a:stretch>
        </p:blipFill>
        <p:spPr>
          <a:xfrm>
            <a:off x="3709401" y="930341"/>
            <a:ext cx="4343398" cy="1188660"/>
          </a:xfrm>
          <a:prstGeom prst="rect">
            <a:avLst/>
          </a:prstGeom>
          <a:noFill/>
          <a:ln w="19050" cap="flat" cmpd="sng">
            <a:solidFill>
              <a:schemeClr val="dk1"/>
            </a:solidFill>
            <a:prstDash val="solid"/>
            <a:round/>
            <a:headEnd type="none" w="sm" len="sm"/>
            <a:tailEnd type="none" w="sm" len="sm"/>
          </a:ln>
        </p:spPr>
      </p:pic>
      <p:pic>
        <p:nvPicPr>
          <p:cNvPr id="212" name="Google Shape;212;p25" descr="&lt;math xmlns=&quot;http://www.w3.org/1998/Math/MathML&quot;&gt;&lt;msub&gt;&lt;mi&gt;G&lt;/mi&gt;&lt;mn&gt;1&lt;/mn&gt;&lt;/msub&gt;&lt;mfenced&gt;&lt;mi&gt;s&lt;/mi&gt;&lt;/mfenced&gt;&lt;mo&gt;=&lt;/mo&gt;&lt;mfrac&gt;&lt;mrow&gt;&lt;mo&gt;&amp;#x2206;&lt;/mo&gt;&lt;msub&gt;&lt;mi&gt;h&lt;/mi&gt;&lt;mn&gt;1&lt;/mn&gt;&lt;/msub&gt;&lt;mfenced&gt;&lt;mi&gt;s&lt;/mi&gt;&lt;/mfenced&gt;&lt;/mrow&gt;&lt;mrow&gt;&lt;mo&gt;&amp;#x2206;&lt;/mo&gt;&lt;mi&gt;u&lt;/mi&gt;&lt;mfenced&gt;&lt;mi&gt;s&lt;/mi&gt;&lt;/mfenced&gt;&lt;/mrow&gt;&lt;/mfrac&gt;&lt;mo&gt;=&lt;/mo&gt;&lt;mfrac&gt;&lt;mi&gt;&amp;#x3B7;&lt;/mi&gt;&lt;mrow&gt;&lt;mi&gt;A&lt;/mi&gt;&lt;mo&gt;&amp;#xB7;&lt;/mo&gt;&lt;mfenced&gt;&lt;mrow&gt;&lt;mi&gt;s&lt;/mi&gt;&lt;mo&gt;+&lt;/mo&gt;&lt;mstyle displaystyle=&quot;true&quot;&gt;&lt;mfrac&gt;&lt;msub&gt;&lt;mi&gt;a&lt;/mi&gt;&lt;mn&gt;1&lt;/mn&gt;&lt;/msub&gt;&lt;mi&gt;A&lt;/mi&gt;&lt;/mfrac&gt;&lt;/mstyle&gt;&lt;mo&gt;&amp;#xB7;&lt;/mo&gt;&lt;msqrt&gt;&lt;mstyle displaystyle=&quot;true&quot;&gt;&lt;mfrac&gt;&lt;mi&gt;g&lt;/mi&gt;&lt;mrow&gt;&lt;mn&gt;2&lt;/mn&gt;&lt;msub&gt;&lt;mi&gt;h&lt;/mi&gt;&lt;mrow&gt;&lt;mn&gt;1&lt;/mn&gt;&lt;mi&gt;d&lt;/mi&gt;&lt;/mrow&gt;&lt;/msub&gt;&lt;/mrow&gt;&lt;/mfrac&gt;&lt;/mstyle&gt;&lt;/msqrt&gt;&lt;/mrow&gt;&lt;/mfenced&gt;&lt;/mrow&gt;&lt;/mfrac&gt;&lt;mspace linebreak=&quot;newline&quot;/&gt;&lt;mspace linebreak=&quot;newline&quot;/&gt;&lt;msub&gt;&lt;mi&gt;G&lt;/mi&gt;&lt;mn&gt;2&lt;/mn&gt;&lt;/msub&gt;&lt;mfenced&gt;&lt;mi&gt;s&lt;/mi&gt;&lt;/mfenced&gt;&lt;mo&gt;=&lt;/mo&gt;&lt;mfrac&gt;&lt;mrow&gt;&lt;mo&gt;&amp;#x2206;&lt;/mo&gt;&lt;msub&gt;&lt;mi&gt;h&lt;/mi&gt;&lt;mn&gt;2&lt;/mn&gt;&lt;/msub&gt;&lt;mfenced&gt;&lt;mi&gt;s&lt;/mi&gt;&lt;/mfenced&gt;&lt;/mrow&gt;&lt;mrow&gt;&lt;mo&gt;&amp;#x2206;&lt;/mo&gt;&lt;msub&gt;&lt;mi&gt;h&lt;/mi&gt;&lt;mn&gt;1&lt;/mn&gt;&lt;/msub&gt;&lt;mfenced&gt;&lt;mi&gt;s&lt;/mi&gt;&lt;/mfenced&gt;&lt;/mrow&gt;&lt;/mfrac&gt;&lt;mo&gt;=&lt;/mo&gt;&lt;mfrac&gt;&lt;mrow&gt;&lt;mfrac&gt;&lt;msub&gt;&lt;mi&gt;a&lt;/mi&gt;&lt;mn&gt;1&lt;/mn&gt;&lt;/msub&gt;&lt;mi&gt;A&lt;/mi&gt;&lt;/mfrac&gt;&lt;mo&gt;&amp;#xB7;&lt;/mo&gt;&lt;msqrt&gt;&lt;mfrac&gt;&lt;mi&gt;g&lt;/mi&gt;&lt;mrow&gt;&lt;mn&gt;2&lt;/mn&gt;&lt;msub&gt;&lt;mi&gt;h&lt;/mi&gt;&lt;mrow&gt;&lt;mn&gt;1&lt;/mn&gt;&lt;mi&gt;d&lt;/mi&gt;&lt;/mrow&gt;&lt;/msub&gt;&lt;/mrow&gt;&lt;/mfrac&gt;&lt;/msqrt&gt;&lt;/mrow&gt;&lt;mrow&gt;&lt;mi&gt;s&lt;/mi&gt;&lt;mo&gt;+&lt;/mo&gt;&lt;mstyle displaystyle=&quot;true&quot;&gt;&lt;mfrac&gt;&lt;msub&gt;&lt;mi&gt;a&lt;/mi&gt;&lt;mn&gt;2&lt;/mn&gt;&lt;/msub&gt;&lt;mi&gt;A&lt;/mi&gt;&lt;/mfrac&gt;&lt;/mstyle&gt;&lt;mo&gt;&amp;#xB7;&lt;/mo&gt;&lt;msqrt&gt;&lt;mstyle displaystyle=&quot;true&quot;&gt;&lt;mfrac&gt;&lt;mi&gt;g&lt;/mi&gt;&lt;mrow&gt;&lt;mn&gt;2&lt;/mn&gt;&lt;msub&gt;&lt;mi&gt;h&lt;/mi&gt;&lt;mrow&gt;&lt;mn&gt;2&lt;/mn&gt;&lt;mi&gt;d&lt;/mi&gt;&lt;/mrow&gt;&lt;/msub&gt;&lt;/mrow&gt;&lt;/mfrac&gt;&lt;/mstyle&gt;&lt;/msqrt&gt;&lt;/mrow&gt;&lt;/mfrac&gt;&lt;/math&gt;" title="G subscript 1 open parentheses s close parentheses equals fraction numerator increment h subscript 1 open parentheses s close parentheses over denominator increment u open parentheses s close parentheses end fraction equals fraction numerator eta over denominator A times open parentheses s plus begin display style a subscript 1 over A end style times square root of begin display style fraction numerator g over denominator 2 h subscript 1 d end subscript end fraction end style end root close parentheses end fraction&#10;&#10;G subscript 2 open parentheses s close parentheses equals fraction numerator increment h subscript 2 open parentheses s close parentheses over denominator increment h subscript 1 open parentheses s close parentheses end fraction equals fraction numerator a subscript 1 over A times square root of fraction numerator g over denominator 2 h subscript 1 d end subscript end fraction end root over denominator s plus begin display style a subscript 2 over A end style times square root of begin display style fraction numerator g over denominator 2 h subscript 2 d end subscript end fraction end style end root end fraction"/>
          <p:cNvPicPr preferRelativeResize="0"/>
          <p:nvPr/>
        </p:nvPicPr>
        <p:blipFill>
          <a:blip r:embed="rId4">
            <a:alphaModFix/>
          </a:blip>
          <a:stretch>
            <a:fillRect/>
          </a:stretch>
        </p:blipFill>
        <p:spPr>
          <a:xfrm>
            <a:off x="3886750" y="2957762"/>
            <a:ext cx="2496126" cy="1756125"/>
          </a:xfrm>
          <a:prstGeom prst="rect">
            <a:avLst/>
          </a:prstGeom>
          <a:noFill/>
          <a:ln w="19050" cap="flat" cmpd="sng">
            <a:solidFill>
              <a:schemeClr val="dk1"/>
            </a:solidFill>
            <a:prstDash val="solid"/>
            <a:round/>
            <a:headEnd type="none" w="sm" len="sm"/>
            <a:tailEnd type="none" w="sm" len="sm"/>
          </a:ln>
        </p:spPr>
      </p:pic>
      <p:sp>
        <p:nvSpPr>
          <p:cNvPr id="213" name="Google Shape;213;p25"/>
          <p:cNvSpPr txBox="1"/>
          <p:nvPr/>
        </p:nvSpPr>
        <p:spPr>
          <a:xfrm>
            <a:off x="184200" y="264675"/>
            <a:ext cx="45528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a:solidFill>
                  <a:schemeClr val="accent1"/>
                </a:solidFill>
                <a:latin typeface="Roboto Slab"/>
                <a:ea typeface="Roboto Slab"/>
                <a:cs typeface="Roboto Slab"/>
                <a:sym typeface="Roboto Slab"/>
              </a:rPr>
              <a:t>The Linearized Error System Model</a:t>
            </a:r>
            <a:endParaRPr/>
          </a:p>
        </p:txBody>
      </p:sp>
      <p:sp>
        <p:nvSpPr>
          <p:cNvPr id="214" name="Google Shape;214;p25"/>
          <p:cNvSpPr txBox="1"/>
          <p:nvPr/>
        </p:nvSpPr>
        <p:spPr>
          <a:xfrm>
            <a:off x="-219900" y="2421025"/>
            <a:ext cx="45528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a:solidFill>
                  <a:schemeClr val="accent1"/>
                </a:solidFill>
                <a:latin typeface="Roboto Slab"/>
                <a:ea typeface="Roboto Slab"/>
                <a:cs typeface="Roboto Slab"/>
                <a:sym typeface="Roboto Slab"/>
              </a:rPr>
              <a:t>The Transfer Function Model</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3"/>
                                        </p:tgtEl>
                                        <p:attrNameLst>
                                          <p:attrName>style.visibility</p:attrName>
                                        </p:attrNameLst>
                                      </p:cBhvr>
                                      <p:to>
                                        <p:strVal val="visible"/>
                                      </p:to>
                                    </p:set>
                                    <p:animEffect transition="in" filter="fade">
                                      <p:cBhvr>
                                        <p:cTn id="7" dur="400"/>
                                        <p:tgtEl>
                                          <p:spTgt spid="2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1"/>
                                        </p:tgtEl>
                                        <p:attrNameLst>
                                          <p:attrName>style.visibility</p:attrName>
                                        </p:attrNameLst>
                                      </p:cBhvr>
                                      <p:to>
                                        <p:strVal val="visible"/>
                                      </p:to>
                                    </p:set>
                                    <p:animEffect transition="in" filter="fade">
                                      <p:cBhvr>
                                        <p:cTn id="12" dur="800"/>
                                        <p:tgtEl>
                                          <p:spTgt spid="2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4"/>
                                        </p:tgtEl>
                                        <p:attrNameLst>
                                          <p:attrName>style.visibility</p:attrName>
                                        </p:attrNameLst>
                                      </p:cBhvr>
                                      <p:to>
                                        <p:strVal val="visible"/>
                                      </p:to>
                                    </p:set>
                                    <p:animEffect transition="in" filter="fade">
                                      <p:cBhvr>
                                        <p:cTn id="17" dur="500"/>
                                        <p:tgtEl>
                                          <p:spTgt spid="2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2"/>
                                        </p:tgtEl>
                                        <p:attrNameLst>
                                          <p:attrName>style.visibility</p:attrName>
                                        </p:attrNameLst>
                                      </p:cBhvr>
                                      <p:to>
                                        <p:strVal val="visible"/>
                                      </p:to>
                                    </p:set>
                                    <p:animEffect transition="in" filter="fade">
                                      <p:cBhvr>
                                        <p:cTn id="22" dur="500"/>
                                        <p:tgtEl>
                                          <p:spTgt spid="2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6"/>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3.</a:t>
            </a:r>
            <a:endParaRPr sz="6000">
              <a:solidFill>
                <a:schemeClr val="accent4"/>
              </a:solidFill>
            </a:endParaRPr>
          </a:p>
          <a:p>
            <a:pPr marL="0" lvl="0" indent="0" algn="l" rtl="0">
              <a:spcBef>
                <a:spcPts val="0"/>
              </a:spcBef>
              <a:spcAft>
                <a:spcPts val="0"/>
              </a:spcAft>
              <a:buNone/>
            </a:pPr>
            <a:r>
              <a:rPr lang="en"/>
              <a:t>Experimental Study</a:t>
            </a:r>
            <a:endParaRPr/>
          </a:p>
        </p:txBody>
      </p:sp>
      <p:sp>
        <p:nvSpPr>
          <p:cNvPr id="220" name="Google Shape;220;p26"/>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7"/>
          <p:cNvSpPr txBox="1">
            <a:spLocks noGrp="1"/>
          </p:cNvSpPr>
          <p:nvPr>
            <p:ph type="sldNum" idx="12"/>
          </p:nvPr>
        </p:nvSpPr>
        <p:spPr>
          <a:xfrm>
            <a:off x="8616692" y="4680659"/>
            <a:ext cx="459300" cy="33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
        <p:nvSpPr>
          <p:cNvPr id="226" name="Google Shape;226;p27"/>
          <p:cNvSpPr/>
          <p:nvPr/>
        </p:nvSpPr>
        <p:spPr>
          <a:xfrm>
            <a:off x="800400" y="999622"/>
            <a:ext cx="2049600" cy="2082300"/>
          </a:xfrm>
          <a:prstGeom prst="diamond">
            <a:avLst/>
          </a:prstGeom>
          <a:solidFill>
            <a:schemeClr val="lt1"/>
          </a:solidFill>
          <a:ln w="38100" cap="flat" cmpd="sng">
            <a:solidFill>
              <a:srgbClr val="F1C23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DDDEE0"/>
              </a:solidFill>
              <a:latin typeface="Calibri"/>
              <a:ea typeface="Calibri"/>
              <a:cs typeface="Calibri"/>
              <a:sym typeface="Calibri"/>
            </a:endParaRPr>
          </a:p>
        </p:txBody>
      </p:sp>
      <p:sp>
        <p:nvSpPr>
          <p:cNvPr id="227" name="Google Shape;227;p27"/>
          <p:cNvSpPr/>
          <p:nvPr/>
        </p:nvSpPr>
        <p:spPr>
          <a:xfrm>
            <a:off x="2157533" y="2324426"/>
            <a:ext cx="2049600" cy="2082300"/>
          </a:xfrm>
          <a:prstGeom prst="diamond">
            <a:avLst/>
          </a:prstGeom>
          <a:solidFill>
            <a:schemeClr val="lt1"/>
          </a:solidFill>
          <a:ln w="38100" cap="flat" cmpd="sng">
            <a:solidFill>
              <a:srgbClr val="E69138"/>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DDDEE0"/>
              </a:solidFill>
              <a:latin typeface="Calibri"/>
              <a:ea typeface="Calibri"/>
              <a:cs typeface="Calibri"/>
              <a:sym typeface="Calibri"/>
            </a:endParaRPr>
          </a:p>
        </p:txBody>
      </p:sp>
      <p:sp>
        <p:nvSpPr>
          <p:cNvPr id="228" name="Google Shape;228;p27"/>
          <p:cNvSpPr/>
          <p:nvPr/>
        </p:nvSpPr>
        <p:spPr>
          <a:xfrm>
            <a:off x="3460233" y="984025"/>
            <a:ext cx="2049600" cy="2082300"/>
          </a:xfrm>
          <a:prstGeom prst="diamond">
            <a:avLst/>
          </a:prstGeom>
          <a:solidFill>
            <a:schemeClr val="lt1"/>
          </a:solidFill>
          <a:ln w="38100" cap="flat" cmpd="sng">
            <a:solidFill>
              <a:srgbClr val="107864"/>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07864"/>
              </a:solidFill>
              <a:latin typeface="Calibri"/>
              <a:ea typeface="Calibri"/>
              <a:cs typeface="Calibri"/>
              <a:sym typeface="Calibri"/>
            </a:endParaRPr>
          </a:p>
        </p:txBody>
      </p:sp>
      <p:sp>
        <p:nvSpPr>
          <p:cNvPr id="229" name="Google Shape;229;p27"/>
          <p:cNvSpPr/>
          <p:nvPr/>
        </p:nvSpPr>
        <p:spPr>
          <a:xfrm>
            <a:off x="6139902" y="984025"/>
            <a:ext cx="2049600" cy="2082300"/>
          </a:xfrm>
          <a:prstGeom prst="diamond">
            <a:avLst/>
          </a:prstGeom>
          <a:solidFill>
            <a:schemeClr val="lt1"/>
          </a:solidFill>
          <a:ln w="38100" cap="flat" cmpd="sng">
            <a:solidFill>
              <a:srgbClr val="CC0000"/>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DDDEE0"/>
              </a:solidFill>
              <a:latin typeface="Calibri"/>
              <a:ea typeface="Calibri"/>
              <a:cs typeface="Calibri"/>
              <a:sym typeface="Calibri"/>
            </a:endParaRPr>
          </a:p>
        </p:txBody>
      </p:sp>
      <p:sp>
        <p:nvSpPr>
          <p:cNvPr id="230" name="Google Shape;230;p27"/>
          <p:cNvSpPr/>
          <p:nvPr/>
        </p:nvSpPr>
        <p:spPr>
          <a:xfrm>
            <a:off x="4793505" y="2331379"/>
            <a:ext cx="2049600" cy="2082300"/>
          </a:xfrm>
          <a:prstGeom prst="diamond">
            <a:avLst/>
          </a:prstGeom>
          <a:solidFill>
            <a:schemeClr val="lt1"/>
          </a:solidFill>
          <a:ln w="38100" cap="flat" cmpd="sng">
            <a:solidFill>
              <a:srgbClr val="D9D2E9"/>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DDDEE0"/>
              </a:solidFill>
              <a:latin typeface="Calibri"/>
              <a:ea typeface="Calibri"/>
              <a:cs typeface="Calibri"/>
              <a:sym typeface="Calibri"/>
            </a:endParaRPr>
          </a:p>
        </p:txBody>
      </p:sp>
      <p:pic>
        <p:nvPicPr>
          <p:cNvPr id="231" name="Google Shape;231;p27"/>
          <p:cNvPicPr preferRelativeResize="0"/>
          <p:nvPr/>
        </p:nvPicPr>
        <p:blipFill>
          <a:blip r:embed="rId3">
            <a:alphaModFix/>
          </a:blip>
          <a:stretch>
            <a:fillRect/>
          </a:stretch>
        </p:blipFill>
        <p:spPr>
          <a:xfrm>
            <a:off x="1503277" y="1629971"/>
            <a:ext cx="643843" cy="821755"/>
          </a:xfrm>
          <a:prstGeom prst="rect">
            <a:avLst/>
          </a:prstGeom>
          <a:noFill/>
          <a:ln>
            <a:noFill/>
          </a:ln>
        </p:spPr>
      </p:pic>
      <p:pic>
        <p:nvPicPr>
          <p:cNvPr id="232" name="Google Shape;232;p27"/>
          <p:cNvPicPr preferRelativeResize="0"/>
          <p:nvPr/>
        </p:nvPicPr>
        <p:blipFill>
          <a:blip r:embed="rId4">
            <a:alphaModFix/>
          </a:blip>
          <a:stretch>
            <a:fillRect/>
          </a:stretch>
        </p:blipFill>
        <p:spPr>
          <a:xfrm>
            <a:off x="4080102" y="1612270"/>
            <a:ext cx="829723" cy="785871"/>
          </a:xfrm>
          <a:prstGeom prst="rect">
            <a:avLst/>
          </a:prstGeom>
          <a:noFill/>
          <a:ln>
            <a:noFill/>
          </a:ln>
        </p:spPr>
      </p:pic>
      <p:pic>
        <p:nvPicPr>
          <p:cNvPr id="233" name="Google Shape;233;p27"/>
          <p:cNvPicPr preferRelativeResize="0"/>
          <p:nvPr/>
        </p:nvPicPr>
        <p:blipFill>
          <a:blip r:embed="rId5">
            <a:alphaModFix/>
          </a:blip>
          <a:stretch>
            <a:fillRect/>
          </a:stretch>
        </p:blipFill>
        <p:spPr>
          <a:xfrm>
            <a:off x="6752526" y="1612275"/>
            <a:ext cx="908524" cy="854000"/>
          </a:xfrm>
          <a:prstGeom prst="rect">
            <a:avLst/>
          </a:prstGeom>
          <a:noFill/>
          <a:ln>
            <a:noFill/>
          </a:ln>
        </p:spPr>
      </p:pic>
      <p:pic>
        <p:nvPicPr>
          <p:cNvPr id="234" name="Google Shape;234;p27"/>
          <p:cNvPicPr preferRelativeResize="0"/>
          <p:nvPr/>
        </p:nvPicPr>
        <p:blipFill>
          <a:blip r:embed="rId6">
            <a:alphaModFix/>
          </a:blip>
          <a:stretch>
            <a:fillRect/>
          </a:stretch>
        </p:blipFill>
        <p:spPr>
          <a:xfrm>
            <a:off x="5236224" y="3198356"/>
            <a:ext cx="1164187" cy="334580"/>
          </a:xfrm>
          <a:prstGeom prst="rect">
            <a:avLst/>
          </a:prstGeom>
          <a:noFill/>
          <a:ln>
            <a:noFill/>
          </a:ln>
        </p:spPr>
      </p:pic>
      <p:pic>
        <p:nvPicPr>
          <p:cNvPr id="235" name="Google Shape;235;p27"/>
          <p:cNvPicPr preferRelativeResize="0"/>
          <p:nvPr/>
        </p:nvPicPr>
        <p:blipFill>
          <a:blip r:embed="rId7">
            <a:alphaModFix/>
          </a:blip>
          <a:stretch>
            <a:fillRect/>
          </a:stretch>
        </p:blipFill>
        <p:spPr>
          <a:xfrm>
            <a:off x="2803473" y="3005867"/>
            <a:ext cx="757749" cy="779968"/>
          </a:xfrm>
          <a:prstGeom prst="rect">
            <a:avLst/>
          </a:prstGeom>
          <a:noFill/>
          <a:ln>
            <a:noFill/>
          </a:ln>
        </p:spPr>
      </p:pic>
      <p:sp>
        <p:nvSpPr>
          <p:cNvPr id="236" name="Google Shape;236;p27"/>
          <p:cNvSpPr txBox="1">
            <a:spLocks noGrp="1"/>
          </p:cNvSpPr>
          <p:nvPr>
            <p:ph type="title"/>
          </p:nvPr>
        </p:nvSpPr>
        <p:spPr>
          <a:xfrm>
            <a:off x="1054050" y="-1"/>
            <a:ext cx="7035900" cy="61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Software Design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8"/>
          <p:cNvSpPr txBox="1">
            <a:spLocks noGrp="1"/>
          </p:cNvSpPr>
          <p:nvPr>
            <p:ph type="title"/>
          </p:nvPr>
        </p:nvSpPr>
        <p:spPr>
          <a:xfrm>
            <a:off x="262200" y="0"/>
            <a:ext cx="86196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Components</a:t>
            </a:r>
            <a:endParaRPr/>
          </a:p>
        </p:txBody>
      </p:sp>
      <p:sp>
        <p:nvSpPr>
          <p:cNvPr id="242" name="Google Shape;242;p2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
        <p:nvSpPr>
          <p:cNvPr id="243" name="Google Shape;243;p28"/>
          <p:cNvSpPr txBox="1"/>
          <p:nvPr/>
        </p:nvSpPr>
        <p:spPr>
          <a:xfrm>
            <a:off x="262200" y="480500"/>
            <a:ext cx="3964200" cy="1575300"/>
          </a:xfrm>
          <a:prstGeom prst="rect">
            <a:avLst/>
          </a:prstGeom>
          <a:solidFill>
            <a:schemeClr val="lt1"/>
          </a:solidFill>
          <a:ln w="19050"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u="sng">
                <a:solidFill>
                  <a:schemeClr val="dk1"/>
                </a:solidFill>
                <a:latin typeface="Source Sans Pro"/>
                <a:ea typeface="Source Sans Pro"/>
                <a:cs typeface="Source Sans Pro"/>
                <a:sym typeface="Source Sans Pro"/>
              </a:rPr>
              <a:t>Microcontrollers</a:t>
            </a:r>
            <a:endParaRPr sz="1100" b="1" u="sng">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r>
              <a:rPr lang="en" sz="1100" b="1">
                <a:solidFill>
                  <a:schemeClr val="dk2"/>
                </a:solidFill>
                <a:latin typeface="Source Sans Pro"/>
                <a:ea typeface="Source Sans Pro"/>
                <a:cs typeface="Source Sans Pro"/>
                <a:sym typeface="Source Sans Pro"/>
              </a:rPr>
              <a:t>STM32  Nucleo </a:t>
            </a:r>
            <a:r>
              <a:rPr lang="en" sz="800" b="1">
                <a:solidFill>
                  <a:schemeClr val="dk2"/>
                </a:solidFill>
                <a:latin typeface="Source Sans Pro"/>
                <a:ea typeface="Source Sans Pro"/>
                <a:cs typeface="Source Sans Pro"/>
                <a:sym typeface="Source Sans Pro"/>
              </a:rPr>
              <a:t>	        </a:t>
            </a:r>
            <a:r>
              <a:rPr lang="en" sz="1000" b="1">
                <a:solidFill>
                  <a:schemeClr val="dk2"/>
                </a:solidFill>
                <a:latin typeface="Source Sans Pro"/>
                <a:ea typeface="Source Sans Pro"/>
                <a:cs typeface="Source Sans Pro"/>
                <a:sym typeface="Source Sans Pro"/>
              </a:rPr>
              <a:t>  Arduino  Uno</a:t>
            </a:r>
            <a:r>
              <a:rPr lang="en" sz="800" b="1">
                <a:solidFill>
                  <a:schemeClr val="dk2"/>
                </a:solidFill>
                <a:latin typeface="Source Sans Pro"/>
                <a:ea typeface="Source Sans Pro"/>
                <a:cs typeface="Source Sans Pro"/>
                <a:sym typeface="Source Sans Pro"/>
              </a:rPr>
              <a:t>	</a:t>
            </a:r>
            <a:r>
              <a:rPr lang="en" sz="1000" b="1">
                <a:solidFill>
                  <a:schemeClr val="dk2"/>
                </a:solidFill>
                <a:latin typeface="Source Sans Pro"/>
                <a:ea typeface="Source Sans Pro"/>
                <a:cs typeface="Source Sans Pro"/>
                <a:sym typeface="Source Sans Pro"/>
              </a:rPr>
              <a:t>Arduino Mega</a:t>
            </a:r>
            <a:endParaRPr sz="1000" b="1">
              <a:solidFill>
                <a:schemeClr val="dk2"/>
              </a:solidFill>
              <a:latin typeface="Source Sans Pro"/>
              <a:ea typeface="Source Sans Pro"/>
              <a:cs typeface="Source Sans Pro"/>
              <a:sym typeface="Source Sans Pro"/>
            </a:endParaRPr>
          </a:p>
        </p:txBody>
      </p:sp>
      <p:pic>
        <p:nvPicPr>
          <p:cNvPr id="244" name="Google Shape;244;p28"/>
          <p:cNvPicPr preferRelativeResize="0"/>
          <p:nvPr/>
        </p:nvPicPr>
        <p:blipFill>
          <a:blip r:embed="rId3">
            <a:alphaModFix/>
          </a:blip>
          <a:stretch>
            <a:fillRect/>
          </a:stretch>
        </p:blipFill>
        <p:spPr>
          <a:xfrm>
            <a:off x="366375" y="1157225"/>
            <a:ext cx="1161550" cy="801164"/>
          </a:xfrm>
          <a:prstGeom prst="rect">
            <a:avLst/>
          </a:prstGeom>
          <a:noFill/>
          <a:ln>
            <a:noFill/>
          </a:ln>
        </p:spPr>
      </p:pic>
      <p:pic>
        <p:nvPicPr>
          <p:cNvPr id="245" name="Google Shape;245;p28"/>
          <p:cNvPicPr preferRelativeResize="0"/>
          <p:nvPr/>
        </p:nvPicPr>
        <p:blipFill>
          <a:blip r:embed="rId4">
            <a:alphaModFix/>
          </a:blip>
          <a:stretch>
            <a:fillRect/>
          </a:stretch>
        </p:blipFill>
        <p:spPr>
          <a:xfrm>
            <a:off x="1709738" y="1099275"/>
            <a:ext cx="917100" cy="917072"/>
          </a:xfrm>
          <a:prstGeom prst="rect">
            <a:avLst/>
          </a:prstGeom>
          <a:noFill/>
          <a:ln>
            <a:noFill/>
          </a:ln>
        </p:spPr>
      </p:pic>
      <p:pic>
        <p:nvPicPr>
          <p:cNvPr id="246" name="Google Shape;246;p28"/>
          <p:cNvPicPr preferRelativeResize="0"/>
          <p:nvPr/>
        </p:nvPicPr>
        <p:blipFill>
          <a:blip r:embed="rId5">
            <a:alphaModFix/>
          </a:blip>
          <a:stretch>
            <a:fillRect/>
          </a:stretch>
        </p:blipFill>
        <p:spPr>
          <a:xfrm>
            <a:off x="2961050" y="1050647"/>
            <a:ext cx="1161541" cy="936875"/>
          </a:xfrm>
          <a:prstGeom prst="rect">
            <a:avLst/>
          </a:prstGeom>
          <a:noFill/>
          <a:ln>
            <a:noFill/>
          </a:ln>
        </p:spPr>
      </p:pic>
      <p:sp>
        <p:nvSpPr>
          <p:cNvPr id="247" name="Google Shape;247;p28"/>
          <p:cNvSpPr txBox="1"/>
          <p:nvPr/>
        </p:nvSpPr>
        <p:spPr>
          <a:xfrm>
            <a:off x="262200" y="2347400"/>
            <a:ext cx="4420500" cy="2226000"/>
          </a:xfrm>
          <a:prstGeom prst="rect">
            <a:avLst/>
          </a:prstGeom>
          <a:solidFill>
            <a:schemeClr val="lt1"/>
          </a:solidFill>
          <a:ln w="19050"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u="sng">
                <a:solidFill>
                  <a:schemeClr val="dk1"/>
                </a:solidFill>
                <a:latin typeface="Source Sans Pro"/>
                <a:ea typeface="Source Sans Pro"/>
                <a:cs typeface="Source Sans Pro"/>
                <a:sym typeface="Source Sans Pro"/>
              </a:rPr>
              <a:t>Sensors</a:t>
            </a:r>
            <a:endParaRPr sz="1100" b="1" u="sng">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endParaRPr sz="800" b="1">
              <a:solidFill>
                <a:schemeClr val="dk2"/>
              </a:solidFill>
              <a:latin typeface="Source Sans Pro"/>
              <a:ea typeface="Source Sans Pro"/>
              <a:cs typeface="Source Sans Pro"/>
              <a:sym typeface="Source Sans Pro"/>
            </a:endParaRPr>
          </a:p>
        </p:txBody>
      </p:sp>
      <p:sp>
        <p:nvSpPr>
          <p:cNvPr id="248" name="Google Shape;248;p28"/>
          <p:cNvSpPr txBox="1"/>
          <p:nvPr/>
        </p:nvSpPr>
        <p:spPr>
          <a:xfrm>
            <a:off x="4682700" y="480500"/>
            <a:ext cx="3578700" cy="1575300"/>
          </a:xfrm>
          <a:prstGeom prst="rect">
            <a:avLst/>
          </a:prstGeom>
          <a:solidFill>
            <a:schemeClr val="lt1"/>
          </a:solidFill>
          <a:ln w="19050"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u="sng">
                <a:solidFill>
                  <a:schemeClr val="dk1"/>
                </a:solidFill>
                <a:latin typeface="Source Sans Pro"/>
                <a:ea typeface="Source Sans Pro"/>
                <a:cs typeface="Source Sans Pro"/>
                <a:sym typeface="Source Sans Pro"/>
              </a:rPr>
              <a:t>Pumps</a:t>
            </a:r>
            <a:endParaRPr sz="1100" b="1" u="sng">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r>
              <a:rPr lang="en" sz="800">
                <a:solidFill>
                  <a:schemeClr val="dk2"/>
                </a:solidFill>
                <a:latin typeface="Source Sans Pro"/>
                <a:ea typeface="Source Sans Pro"/>
                <a:cs typeface="Source Sans Pro"/>
                <a:sym typeface="Source Sans Pro"/>
              </a:rPr>
              <a:t>	         </a:t>
            </a:r>
            <a:endParaRPr sz="800" b="1">
              <a:solidFill>
                <a:schemeClr val="dk2"/>
              </a:solidFill>
              <a:latin typeface="Source Sans Pro"/>
              <a:ea typeface="Source Sans Pro"/>
              <a:cs typeface="Source Sans Pro"/>
              <a:sym typeface="Source Sans Pro"/>
            </a:endParaRPr>
          </a:p>
        </p:txBody>
      </p:sp>
      <p:sp>
        <p:nvSpPr>
          <p:cNvPr id="249" name="Google Shape;249;p28"/>
          <p:cNvSpPr txBox="1"/>
          <p:nvPr/>
        </p:nvSpPr>
        <p:spPr>
          <a:xfrm>
            <a:off x="4981700" y="2347405"/>
            <a:ext cx="3366300" cy="2226000"/>
          </a:xfrm>
          <a:prstGeom prst="rect">
            <a:avLst/>
          </a:prstGeom>
          <a:solidFill>
            <a:schemeClr val="lt1"/>
          </a:solidFill>
          <a:ln w="19050"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100" b="1" u="sng">
                <a:solidFill>
                  <a:schemeClr val="dk1"/>
                </a:solidFill>
                <a:latin typeface="Source Sans Pro"/>
                <a:ea typeface="Source Sans Pro"/>
                <a:cs typeface="Source Sans Pro"/>
                <a:sym typeface="Source Sans Pro"/>
              </a:rPr>
              <a:t>Batteries</a:t>
            </a:r>
            <a:endParaRPr sz="1100" b="1" u="sng">
              <a:solidFill>
                <a:schemeClr val="dk1"/>
              </a:solidFill>
              <a:latin typeface="Source Sans Pro"/>
              <a:ea typeface="Source Sans Pro"/>
              <a:cs typeface="Source Sans Pro"/>
              <a:sym typeface="Source Sans Pro"/>
            </a:endParaRPr>
          </a:p>
          <a:p>
            <a:pPr marL="0" marR="0" lvl="0" indent="0" algn="ctr" rtl="0">
              <a:lnSpc>
                <a:spcPct val="100000"/>
              </a:lnSpc>
              <a:spcBef>
                <a:spcPts val="400"/>
              </a:spcBef>
              <a:spcAft>
                <a:spcPts val="400"/>
              </a:spcAft>
              <a:buNone/>
            </a:pPr>
            <a:endParaRPr sz="900" b="1">
              <a:solidFill>
                <a:schemeClr val="dk1"/>
              </a:solidFill>
              <a:latin typeface="Source Sans Pro"/>
              <a:ea typeface="Source Sans Pro"/>
              <a:cs typeface="Source Sans Pro"/>
              <a:sym typeface="Source Sans Pro"/>
            </a:endParaRPr>
          </a:p>
        </p:txBody>
      </p:sp>
      <p:sp>
        <p:nvSpPr>
          <p:cNvPr id="250" name="Google Shape;250;p28"/>
          <p:cNvSpPr txBox="1"/>
          <p:nvPr/>
        </p:nvSpPr>
        <p:spPr>
          <a:xfrm>
            <a:off x="262200" y="2723450"/>
            <a:ext cx="9171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400"/>
              </a:spcAft>
              <a:buNone/>
            </a:pPr>
            <a:r>
              <a:rPr lang="en" sz="800" b="1">
                <a:solidFill>
                  <a:schemeClr val="dk2"/>
                </a:solidFill>
                <a:latin typeface="Source Sans Pro"/>
                <a:ea typeface="Source Sans Pro"/>
                <a:cs typeface="Source Sans Pro"/>
                <a:sym typeface="Source Sans Pro"/>
              </a:rPr>
              <a:t>Magnetic Float Level Switches</a:t>
            </a:r>
            <a:endParaRPr b="1">
              <a:latin typeface="Source Sans Pro"/>
              <a:ea typeface="Source Sans Pro"/>
              <a:cs typeface="Source Sans Pro"/>
              <a:sym typeface="Source Sans Pro"/>
            </a:endParaRPr>
          </a:p>
        </p:txBody>
      </p:sp>
      <p:sp>
        <p:nvSpPr>
          <p:cNvPr id="251" name="Google Shape;251;p28"/>
          <p:cNvSpPr txBox="1"/>
          <p:nvPr/>
        </p:nvSpPr>
        <p:spPr>
          <a:xfrm>
            <a:off x="1297725" y="2723450"/>
            <a:ext cx="11616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400"/>
              </a:spcAft>
              <a:buNone/>
            </a:pPr>
            <a:r>
              <a:rPr lang="en" sz="800" b="1">
                <a:solidFill>
                  <a:schemeClr val="dk2"/>
                </a:solidFill>
                <a:latin typeface="Source Sans Pro"/>
                <a:ea typeface="Source Sans Pro"/>
                <a:cs typeface="Source Sans Pro"/>
                <a:sym typeface="Source Sans Pro"/>
              </a:rPr>
              <a:t>Magnetic Float Level Transmitters </a:t>
            </a:r>
            <a:endParaRPr b="1">
              <a:latin typeface="Source Sans Pro"/>
              <a:ea typeface="Source Sans Pro"/>
              <a:cs typeface="Source Sans Pro"/>
              <a:sym typeface="Source Sans Pro"/>
            </a:endParaRPr>
          </a:p>
        </p:txBody>
      </p:sp>
      <p:sp>
        <p:nvSpPr>
          <p:cNvPr id="252" name="Google Shape;252;p28"/>
          <p:cNvSpPr txBox="1"/>
          <p:nvPr/>
        </p:nvSpPr>
        <p:spPr>
          <a:xfrm>
            <a:off x="2427450" y="2723450"/>
            <a:ext cx="9171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400"/>
              </a:spcAft>
              <a:buNone/>
            </a:pPr>
            <a:r>
              <a:rPr lang="en" sz="800" b="1">
                <a:solidFill>
                  <a:schemeClr val="dk2"/>
                </a:solidFill>
                <a:latin typeface="Source Sans Pro"/>
                <a:ea typeface="Source Sans Pro"/>
                <a:cs typeface="Source Sans Pro"/>
                <a:sym typeface="Source Sans Pro"/>
              </a:rPr>
              <a:t>Ultrasonic Level Transmitters </a:t>
            </a:r>
            <a:endParaRPr b="1">
              <a:latin typeface="Source Sans Pro"/>
              <a:ea typeface="Source Sans Pro"/>
              <a:cs typeface="Source Sans Pro"/>
              <a:sym typeface="Source Sans Pro"/>
            </a:endParaRPr>
          </a:p>
        </p:txBody>
      </p:sp>
      <p:sp>
        <p:nvSpPr>
          <p:cNvPr id="253" name="Google Shape;253;p28"/>
          <p:cNvSpPr txBox="1"/>
          <p:nvPr/>
        </p:nvSpPr>
        <p:spPr>
          <a:xfrm>
            <a:off x="3522675" y="2723450"/>
            <a:ext cx="11616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400"/>
              </a:spcAft>
              <a:buNone/>
            </a:pPr>
            <a:r>
              <a:rPr lang="en" sz="800" b="1">
                <a:solidFill>
                  <a:schemeClr val="dk2"/>
                </a:solidFill>
                <a:latin typeface="Source Sans Pro"/>
                <a:ea typeface="Source Sans Pro"/>
                <a:cs typeface="Source Sans Pro"/>
                <a:sym typeface="Source Sans Pro"/>
              </a:rPr>
              <a:t>Radar or Microwave  Level Transmitters</a:t>
            </a:r>
            <a:endParaRPr b="1">
              <a:latin typeface="Source Sans Pro"/>
              <a:ea typeface="Source Sans Pro"/>
              <a:cs typeface="Source Sans Pro"/>
              <a:sym typeface="Source Sans Pro"/>
            </a:endParaRPr>
          </a:p>
        </p:txBody>
      </p:sp>
      <p:sp>
        <p:nvSpPr>
          <p:cNvPr id="254" name="Google Shape;254;p28"/>
          <p:cNvSpPr txBox="1"/>
          <p:nvPr/>
        </p:nvSpPr>
        <p:spPr>
          <a:xfrm>
            <a:off x="5056375" y="2723450"/>
            <a:ext cx="9171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400"/>
              </a:spcAft>
              <a:buNone/>
            </a:pPr>
            <a:r>
              <a:rPr lang="en" sz="900" b="1">
                <a:solidFill>
                  <a:schemeClr val="dk2"/>
                </a:solidFill>
                <a:latin typeface="Source Sans Pro"/>
                <a:ea typeface="Source Sans Pro"/>
                <a:cs typeface="Source Sans Pro"/>
                <a:sym typeface="Source Sans Pro"/>
              </a:rPr>
              <a:t>Lipo 4S 12V</a:t>
            </a:r>
            <a:endParaRPr sz="1500" b="1">
              <a:latin typeface="Source Sans Pro"/>
              <a:ea typeface="Source Sans Pro"/>
              <a:cs typeface="Source Sans Pro"/>
              <a:sym typeface="Source Sans Pro"/>
            </a:endParaRPr>
          </a:p>
        </p:txBody>
      </p:sp>
      <p:sp>
        <p:nvSpPr>
          <p:cNvPr id="255" name="Google Shape;255;p28"/>
          <p:cNvSpPr txBox="1"/>
          <p:nvPr/>
        </p:nvSpPr>
        <p:spPr>
          <a:xfrm>
            <a:off x="6228313" y="2723450"/>
            <a:ext cx="9171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400"/>
              </a:spcAft>
              <a:buNone/>
            </a:pPr>
            <a:r>
              <a:rPr lang="en" sz="800" b="1">
                <a:solidFill>
                  <a:schemeClr val="dk2"/>
                </a:solidFill>
                <a:latin typeface="Source Sans Pro"/>
                <a:ea typeface="Source Sans Pro"/>
                <a:cs typeface="Source Sans Pro"/>
                <a:sym typeface="Source Sans Pro"/>
              </a:rPr>
              <a:t>Lead acid battery 12V 7Ah</a:t>
            </a:r>
            <a:endParaRPr b="1">
              <a:latin typeface="Source Sans Pro"/>
              <a:ea typeface="Source Sans Pro"/>
              <a:cs typeface="Source Sans Pro"/>
              <a:sym typeface="Source Sans Pro"/>
            </a:endParaRPr>
          </a:p>
        </p:txBody>
      </p:sp>
      <p:sp>
        <p:nvSpPr>
          <p:cNvPr id="256" name="Google Shape;256;p28"/>
          <p:cNvSpPr txBox="1"/>
          <p:nvPr/>
        </p:nvSpPr>
        <p:spPr>
          <a:xfrm>
            <a:off x="7400250" y="2723450"/>
            <a:ext cx="1054200" cy="497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900" b="1">
                <a:solidFill>
                  <a:schemeClr val="dk2"/>
                </a:solidFill>
                <a:latin typeface="Source Sans Pro"/>
                <a:ea typeface="Source Sans Pro"/>
                <a:cs typeface="Source Sans Pro"/>
                <a:sym typeface="Source Sans Pro"/>
              </a:rPr>
              <a:t>Electric battery</a:t>
            </a:r>
            <a:endParaRPr sz="900" b="1">
              <a:solidFill>
                <a:schemeClr val="dk2"/>
              </a:solidFill>
              <a:latin typeface="Source Sans Pro"/>
              <a:ea typeface="Source Sans Pro"/>
              <a:cs typeface="Source Sans Pro"/>
              <a:sym typeface="Source Sans Pro"/>
            </a:endParaRPr>
          </a:p>
          <a:p>
            <a:pPr marL="0" marR="0" lvl="0" indent="0" algn="l" rtl="0">
              <a:lnSpc>
                <a:spcPct val="100000"/>
              </a:lnSpc>
              <a:spcBef>
                <a:spcPts val="400"/>
              </a:spcBef>
              <a:spcAft>
                <a:spcPts val="400"/>
              </a:spcAft>
              <a:buNone/>
            </a:pPr>
            <a:endParaRPr sz="800">
              <a:solidFill>
                <a:schemeClr val="dk2"/>
              </a:solidFill>
              <a:latin typeface="Source Sans Pro"/>
              <a:ea typeface="Source Sans Pro"/>
              <a:cs typeface="Source Sans Pro"/>
              <a:sym typeface="Source Sans Pro"/>
            </a:endParaRPr>
          </a:p>
        </p:txBody>
      </p:sp>
      <p:pic>
        <p:nvPicPr>
          <p:cNvPr id="257" name="Google Shape;257;p28"/>
          <p:cNvPicPr preferRelativeResize="0"/>
          <p:nvPr/>
        </p:nvPicPr>
        <p:blipFill>
          <a:blip r:embed="rId6">
            <a:alphaModFix/>
          </a:blip>
          <a:stretch>
            <a:fillRect/>
          </a:stretch>
        </p:blipFill>
        <p:spPr>
          <a:xfrm>
            <a:off x="329757" y="3154550"/>
            <a:ext cx="1054200" cy="947342"/>
          </a:xfrm>
          <a:prstGeom prst="rect">
            <a:avLst/>
          </a:prstGeom>
          <a:noFill/>
          <a:ln>
            <a:noFill/>
          </a:ln>
        </p:spPr>
      </p:pic>
      <p:pic>
        <p:nvPicPr>
          <p:cNvPr id="258" name="Google Shape;258;p28"/>
          <p:cNvPicPr preferRelativeResize="0"/>
          <p:nvPr/>
        </p:nvPicPr>
        <p:blipFill>
          <a:blip r:embed="rId7">
            <a:alphaModFix/>
          </a:blip>
          <a:stretch>
            <a:fillRect/>
          </a:stretch>
        </p:blipFill>
        <p:spPr>
          <a:xfrm>
            <a:off x="4791625" y="914602"/>
            <a:ext cx="1054200" cy="844186"/>
          </a:xfrm>
          <a:prstGeom prst="rect">
            <a:avLst/>
          </a:prstGeom>
          <a:noFill/>
          <a:ln>
            <a:noFill/>
          </a:ln>
        </p:spPr>
      </p:pic>
      <p:pic>
        <p:nvPicPr>
          <p:cNvPr id="259" name="Google Shape;259;p28"/>
          <p:cNvPicPr preferRelativeResize="0"/>
          <p:nvPr/>
        </p:nvPicPr>
        <p:blipFill>
          <a:blip r:embed="rId8">
            <a:alphaModFix/>
          </a:blip>
          <a:stretch>
            <a:fillRect/>
          </a:stretch>
        </p:blipFill>
        <p:spPr>
          <a:xfrm>
            <a:off x="5973475" y="959364"/>
            <a:ext cx="917100" cy="820362"/>
          </a:xfrm>
          <a:prstGeom prst="rect">
            <a:avLst/>
          </a:prstGeom>
          <a:noFill/>
          <a:ln>
            <a:noFill/>
          </a:ln>
        </p:spPr>
      </p:pic>
      <p:pic>
        <p:nvPicPr>
          <p:cNvPr id="260" name="Google Shape;260;p28"/>
          <p:cNvPicPr preferRelativeResize="0"/>
          <p:nvPr/>
        </p:nvPicPr>
        <p:blipFill>
          <a:blip r:embed="rId9">
            <a:alphaModFix/>
          </a:blip>
          <a:stretch>
            <a:fillRect/>
          </a:stretch>
        </p:blipFill>
        <p:spPr>
          <a:xfrm>
            <a:off x="7164775" y="878150"/>
            <a:ext cx="917100" cy="917100"/>
          </a:xfrm>
          <a:prstGeom prst="rect">
            <a:avLst/>
          </a:prstGeom>
          <a:noFill/>
          <a:ln>
            <a:noFill/>
          </a:ln>
        </p:spPr>
      </p:pic>
      <p:pic>
        <p:nvPicPr>
          <p:cNvPr id="261" name="Google Shape;261;p28"/>
          <p:cNvPicPr preferRelativeResize="0"/>
          <p:nvPr/>
        </p:nvPicPr>
        <p:blipFill>
          <a:blip r:embed="rId10">
            <a:alphaModFix/>
          </a:blip>
          <a:stretch>
            <a:fillRect/>
          </a:stretch>
        </p:blipFill>
        <p:spPr>
          <a:xfrm>
            <a:off x="4981700" y="3383149"/>
            <a:ext cx="1161549" cy="851656"/>
          </a:xfrm>
          <a:prstGeom prst="rect">
            <a:avLst/>
          </a:prstGeom>
          <a:noFill/>
          <a:ln>
            <a:noFill/>
          </a:ln>
        </p:spPr>
      </p:pic>
      <p:pic>
        <p:nvPicPr>
          <p:cNvPr id="262" name="Google Shape;262;p28"/>
          <p:cNvPicPr preferRelativeResize="0"/>
          <p:nvPr/>
        </p:nvPicPr>
        <p:blipFill>
          <a:blip r:embed="rId11">
            <a:alphaModFix/>
          </a:blip>
          <a:stretch>
            <a:fillRect/>
          </a:stretch>
        </p:blipFill>
        <p:spPr>
          <a:xfrm>
            <a:off x="6084074" y="3251399"/>
            <a:ext cx="1011300" cy="1011300"/>
          </a:xfrm>
          <a:prstGeom prst="rect">
            <a:avLst/>
          </a:prstGeom>
          <a:noFill/>
          <a:ln>
            <a:noFill/>
          </a:ln>
        </p:spPr>
      </p:pic>
      <p:pic>
        <p:nvPicPr>
          <p:cNvPr id="263" name="Google Shape;263;p28"/>
          <p:cNvPicPr preferRelativeResize="0"/>
          <p:nvPr/>
        </p:nvPicPr>
        <p:blipFill>
          <a:blip r:embed="rId12">
            <a:alphaModFix/>
          </a:blip>
          <a:stretch>
            <a:fillRect/>
          </a:stretch>
        </p:blipFill>
        <p:spPr>
          <a:xfrm>
            <a:off x="7478950" y="3282050"/>
            <a:ext cx="679121" cy="1011300"/>
          </a:xfrm>
          <a:prstGeom prst="rect">
            <a:avLst/>
          </a:prstGeom>
          <a:noFill/>
          <a:ln>
            <a:noFill/>
          </a:ln>
        </p:spPr>
      </p:pic>
      <p:pic>
        <p:nvPicPr>
          <p:cNvPr id="264" name="Google Shape;264;p28"/>
          <p:cNvPicPr preferRelativeResize="0"/>
          <p:nvPr/>
        </p:nvPicPr>
        <p:blipFill>
          <a:blip r:embed="rId13">
            <a:alphaModFix/>
          </a:blip>
          <a:stretch>
            <a:fillRect/>
          </a:stretch>
        </p:blipFill>
        <p:spPr>
          <a:xfrm>
            <a:off x="2469137" y="3219440"/>
            <a:ext cx="833725" cy="721873"/>
          </a:xfrm>
          <a:prstGeom prst="rect">
            <a:avLst/>
          </a:prstGeom>
          <a:noFill/>
          <a:ln>
            <a:noFill/>
          </a:ln>
        </p:spPr>
      </p:pic>
      <p:pic>
        <p:nvPicPr>
          <p:cNvPr id="265" name="Google Shape;265;p28"/>
          <p:cNvPicPr preferRelativeResize="0"/>
          <p:nvPr/>
        </p:nvPicPr>
        <p:blipFill>
          <a:blip r:embed="rId14">
            <a:alphaModFix/>
          </a:blip>
          <a:stretch>
            <a:fillRect/>
          </a:stretch>
        </p:blipFill>
        <p:spPr>
          <a:xfrm>
            <a:off x="3632913" y="3163525"/>
            <a:ext cx="833725" cy="833725"/>
          </a:xfrm>
          <a:prstGeom prst="rect">
            <a:avLst/>
          </a:prstGeom>
          <a:noFill/>
          <a:ln>
            <a:noFill/>
          </a:ln>
        </p:spPr>
      </p:pic>
      <p:pic>
        <p:nvPicPr>
          <p:cNvPr id="266" name="Google Shape;266;p28"/>
          <p:cNvPicPr preferRelativeResize="0"/>
          <p:nvPr/>
        </p:nvPicPr>
        <p:blipFill>
          <a:blip r:embed="rId15">
            <a:alphaModFix/>
          </a:blip>
          <a:stretch>
            <a:fillRect/>
          </a:stretch>
        </p:blipFill>
        <p:spPr>
          <a:xfrm>
            <a:off x="1386505" y="3211355"/>
            <a:ext cx="833725" cy="8337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0"/>
        <p:cNvGrpSpPr/>
        <p:nvPr/>
      </p:nvGrpSpPr>
      <p:grpSpPr>
        <a:xfrm>
          <a:off x="0" y="0"/>
          <a:ext cx="0" cy="0"/>
          <a:chOff x="0" y="0"/>
          <a:chExt cx="0" cy="0"/>
        </a:xfrm>
      </p:grpSpPr>
      <p:sp>
        <p:nvSpPr>
          <p:cNvPr id="271" name="Google Shape;271;p29"/>
          <p:cNvSpPr txBox="1">
            <a:spLocks noGrp="1"/>
          </p:cNvSpPr>
          <p:nvPr>
            <p:ph type="title"/>
          </p:nvPr>
        </p:nvSpPr>
        <p:spPr>
          <a:xfrm>
            <a:off x="1185750" y="27849"/>
            <a:ext cx="7035900" cy="61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Chosen Components</a:t>
            </a:r>
            <a:endParaRPr/>
          </a:p>
        </p:txBody>
      </p:sp>
      <p:sp>
        <p:nvSpPr>
          <p:cNvPr id="272" name="Google Shape;272;p29"/>
          <p:cNvSpPr txBox="1">
            <a:spLocks noGrp="1"/>
          </p:cNvSpPr>
          <p:nvPr>
            <p:ph type="body" idx="1"/>
          </p:nvPr>
        </p:nvSpPr>
        <p:spPr>
          <a:xfrm>
            <a:off x="693275" y="1669250"/>
            <a:ext cx="2419800" cy="952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Arduino Uno</a:t>
            </a:r>
            <a:endParaRPr b="1"/>
          </a:p>
          <a:p>
            <a:pPr marL="0" lvl="0" indent="0" algn="l" rtl="0">
              <a:spcBef>
                <a:spcPts val="600"/>
              </a:spcBef>
              <a:spcAft>
                <a:spcPts val="0"/>
              </a:spcAft>
              <a:buNone/>
            </a:pPr>
            <a:r>
              <a:rPr lang="en" sz="1200"/>
              <a:t>Open Source,Cheap,LINX Supported Device</a:t>
            </a:r>
            <a:endParaRPr sz="1200"/>
          </a:p>
        </p:txBody>
      </p:sp>
      <p:sp>
        <p:nvSpPr>
          <p:cNvPr id="273" name="Google Shape;273;p29"/>
          <p:cNvSpPr txBox="1">
            <a:spLocks noGrp="1"/>
          </p:cNvSpPr>
          <p:nvPr>
            <p:ph type="body" idx="2"/>
          </p:nvPr>
        </p:nvSpPr>
        <p:spPr>
          <a:xfrm>
            <a:off x="3205975" y="1650975"/>
            <a:ext cx="2419800" cy="10647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a:t>Ultrasonic Sensor</a:t>
            </a:r>
            <a:endParaRPr b="1"/>
          </a:p>
          <a:p>
            <a:pPr marL="0" lvl="0" indent="0" algn="ctr" rtl="0">
              <a:spcBef>
                <a:spcPts val="600"/>
              </a:spcBef>
              <a:spcAft>
                <a:spcPts val="0"/>
              </a:spcAft>
              <a:buNone/>
            </a:pPr>
            <a:r>
              <a:rPr lang="en" sz="1200"/>
              <a:t>Accurate Results,Easy to use ,Low Price</a:t>
            </a:r>
            <a:endParaRPr b="1"/>
          </a:p>
        </p:txBody>
      </p:sp>
      <p:sp>
        <p:nvSpPr>
          <p:cNvPr id="274" name="Google Shape;274;p29"/>
          <p:cNvSpPr txBox="1">
            <a:spLocks noGrp="1"/>
          </p:cNvSpPr>
          <p:nvPr>
            <p:ph type="body" idx="3"/>
          </p:nvPr>
        </p:nvSpPr>
        <p:spPr>
          <a:xfrm>
            <a:off x="5873850" y="1669248"/>
            <a:ext cx="2419800" cy="952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a:t>Pump DC365</a:t>
            </a:r>
            <a:endParaRPr b="1"/>
          </a:p>
          <a:p>
            <a:pPr marL="0" lvl="0" indent="0" algn="ctr" rtl="0">
              <a:spcBef>
                <a:spcPts val="600"/>
              </a:spcBef>
              <a:spcAft>
                <a:spcPts val="0"/>
              </a:spcAft>
              <a:buNone/>
            </a:pPr>
            <a:r>
              <a:rPr lang="en" sz="1100">
                <a:solidFill>
                  <a:srgbClr val="000000"/>
                </a:solidFill>
                <a:highlight>
                  <a:srgbClr val="FFFFFF"/>
                </a:highlight>
              </a:rPr>
              <a:t>Operating voltage: DC 12V      Maximum flow:  2-3  l/m</a:t>
            </a:r>
            <a:endParaRPr sz="1100">
              <a:solidFill>
                <a:srgbClr val="000000"/>
              </a:solidFill>
              <a:highlight>
                <a:srgbClr val="FFFFFF"/>
              </a:highlight>
            </a:endParaRPr>
          </a:p>
          <a:p>
            <a:pPr marL="0" lvl="0" indent="0" algn="ctr" rtl="0">
              <a:spcBef>
                <a:spcPts val="600"/>
              </a:spcBef>
              <a:spcAft>
                <a:spcPts val="0"/>
              </a:spcAft>
              <a:buNone/>
            </a:pPr>
            <a:endParaRPr b="1"/>
          </a:p>
          <a:p>
            <a:pPr marL="0" lvl="0" indent="0" algn="ctr" rtl="0">
              <a:spcBef>
                <a:spcPts val="600"/>
              </a:spcBef>
              <a:spcAft>
                <a:spcPts val="0"/>
              </a:spcAft>
              <a:buNone/>
            </a:pPr>
            <a:endParaRPr sz="1200"/>
          </a:p>
          <a:p>
            <a:pPr marL="0" lvl="0" indent="0" algn="l" rtl="0">
              <a:spcBef>
                <a:spcPts val="600"/>
              </a:spcBef>
              <a:spcAft>
                <a:spcPts val="0"/>
              </a:spcAft>
              <a:buNone/>
            </a:pPr>
            <a:endParaRPr sz="1200"/>
          </a:p>
        </p:txBody>
      </p:sp>
      <p:sp>
        <p:nvSpPr>
          <p:cNvPr id="275" name="Google Shape;275;p29"/>
          <p:cNvSpPr txBox="1">
            <a:spLocks noGrp="1"/>
          </p:cNvSpPr>
          <p:nvPr>
            <p:ph type="body" idx="1"/>
          </p:nvPr>
        </p:nvSpPr>
        <p:spPr>
          <a:xfrm>
            <a:off x="61275" y="3764050"/>
            <a:ext cx="3190200" cy="11016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400" b="1"/>
              <a:t>Motor Driver Controller Board </a:t>
            </a:r>
            <a:endParaRPr sz="1400" b="1"/>
          </a:p>
          <a:p>
            <a:pPr marL="0" lvl="0" indent="0" algn="ctr" rtl="0">
              <a:spcBef>
                <a:spcPts val="600"/>
              </a:spcBef>
              <a:spcAft>
                <a:spcPts val="0"/>
              </a:spcAft>
              <a:buNone/>
            </a:pPr>
            <a:r>
              <a:rPr lang="en" sz="1200"/>
              <a:t> Max Intensity  : 2A                                         </a:t>
            </a:r>
            <a:endParaRPr sz="1200"/>
          </a:p>
          <a:p>
            <a:pPr marL="0" lvl="0" indent="0" algn="ctr" rtl="0">
              <a:spcBef>
                <a:spcPts val="600"/>
              </a:spcBef>
              <a:spcAft>
                <a:spcPts val="0"/>
              </a:spcAft>
              <a:buNone/>
            </a:pPr>
            <a:r>
              <a:rPr lang="en" sz="1200"/>
              <a:t>Max Voltage : 48V DC</a:t>
            </a:r>
            <a:endParaRPr sz="1200"/>
          </a:p>
          <a:p>
            <a:pPr marL="0" lvl="0" indent="0" algn="l" rtl="0">
              <a:spcBef>
                <a:spcPts val="600"/>
              </a:spcBef>
              <a:spcAft>
                <a:spcPts val="0"/>
              </a:spcAft>
              <a:buNone/>
            </a:pPr>
            <a:endParaRPr sz="1200"/>
          </a:p>
        </p:txBody>
      </p:sp>
      <p:sp>
        <p:nvSpPr>
          <p:cNvPr id="276" name="Google Shape;276;p29"/>
          <p:cNvSpPr txBox="1">
            <a:spLocks noGrp="1"/>
          </p:cNvSpPr>
          <p:nvPr>
            <p:ph type="body" idx="2"/>
          </p:nvPr>
        </p:nvSpPr>
        <p:spPr>
          <a:xfrm>
            <a:off x="3329989" y="3489575"/>
            <a:ext cx="2419800" cy="1101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100">
              <a:solidFill>
                <a:srgbClr val="000000"/>
              </a:solidFill>
              <a:latin typeface="Calibri"/>
              <a:ea typeface="Calibri"/>
              <a:cs typeface="Calibri"/>
              <a:sym typeface="Calibri"/>
            </a:endParaRPr>
          </a:p>
          <a:p>
            <a:pPr marL="0" lvl="0" indent="0" algn="l" rtl="0">
              <a:spcBef>
                <a:spcPts val="600"/>
              </a:spcBef>
              <a:spcAft>
                <a:spcPts val="0"/>
              </a:spcAft>
              <a:buNone/>
            </a:pPr>
            <a:r>
              <a:rPr lang="en" b="1"/>
              <a:t>Lipo</a:t>
            </a:r>
            <a:endParaRPr b="1"/>
          </a:p>
          <a:p>
            <a:pPr marL="0" lvl="0" indent="0" algn="l" rtl="0">
              <a:spcBef>
                <a:spcPts val="600"/>
              </a:spcBef>
              <a:spcAft>
                <a:spcPts val="0"/>
              </a:spcAft>
              <a:buNone/>
            </a:pPr>
            <a:r>
              <a:rPr lang="en" sz="1200"/>
              <a:t>Voltage : 12V</a:t>
            </a:r>
            <a:endParaRPr sz="1200"/>
          </a:p>
          <a:p>
            <a:pPr marL="0" lvl="0" indent="0" algn="l" rtl="0">
              <a:spcBef>
                <a:spcPts val="600"/>
              </a:spcBef>
              <a:spcAft>
                <a:spcPts val="0"/>
              </a:spcAft>
              <a:buNone/>
            </a:pPr>
            <a:r>
              <a:rPr lang="en" sz="1200"/>
              <a:t>Number of cells : 4S</a:t>
            </a:r>
            <a:endParaRPr sz="1200"/>
          </a:p>
          <a:p>
            <a:pPr marL="0" lvl="0" indent="0" algn="l" rtl="0">
              <a:spcBef>
                <a:spcPts val="600"/>
              </a:spcBef>
              <a:spcAft>
                <a:spcPts val="0"/>
              </a:spcAft>
              <a:buNone/>
            </a:pPr>
            <a:endParaRPr sz="1200"/>
          </a:p>
        </p:txBody>
      </p:sp>
      <p:sp>
        <p:nvSpPr>
          <p:cNvPr id="277" name="Google Shape;277;p2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pic>
        <p:nvPicPr>
          <p:cNvPr id="278" name="Google Shape;278;p29"/>
          <p:cNvPicPr preferRelativeResize="0"/>
          <p:nvPr/>
        </p:nvPicPr>
        <p:blipFill>
          <a:blip r:embed="rId4">
            <a:alphaModFix/>
          </a:blip>
          <a:stretch>
            <a:fillRect/>
          </a:stretch>
        </p:blipFill>
        <p:spPr>
          <a:xfrm>
            <a:off x="904175" y="860513"/>
            <a:ext cx="952725" cy="952700"/>
          </a:xfrm>
          <a:prstGeom prst="rect">
            <a:avLst/>
          </a:prstGeom>
          <a:noFill/>
          <a:ln>
            <a:noFill/>
          </a:ln>
        </p:spPr>
      </p:pic>
      <p:pic>
        <p:nvPicPr>
          <p:cNvPr id="279" name="Google Shape;279;p29"/>
          <p:cNvPicPr preferRelativeResize="0"/>
          <p:nvPr/>
        </p:nvPicPr>
        <p:blipFill>
          <a:blip r:embed="rId5">
            <a:alphaModFix/>
          </a:blip>
          <a:stretch>
            <a:fillRect/>
          </a:stretch>
        </p:blipFill>
        <p:spPr>
          <a:xfrm>
            <a:off x="3686825" y="786063"/>
            <a:ext cx="1272281" cy="1101600"/>
          </a:xfrm>
          <a:prstGeom prst="rect">
            <a:avLst/>
          </a:prstGeom>
          <a:noFill/>
          <a:ln>
            <a:noFill/>
          </a:ln>
        </p:spPr>
      </p:pic>
      <p:pic>
        <p:nvPicPr>
          <p:cNvPr id="280" name="Google Shape;280;p29"/>
          <p:cNvPicPr preferRelativeResize="0"/>
          <p:nvPr/>
        </p:nvPicPr>
        <p:blipFill>
          <a:blip r:embed="rId6">
            <a:alphaModFix/>
          </a:blip>
          <a:stretch>
            <a:fillRect/>
          </a:stretch>
        </p:blipFill>
        <p:spPr>
          <a:xfrm>
            <a:off x="6504852" y="860525"/>
            <a:ext cx="1375305" cy="894300"/>
          </a:xfrm>
          <a:prstGeom prst="rect">
            <a:avLst/>
          </a:prstGeom>
          <a:noFill/>
          <a:ln>
            <a:noFill/>
          </a:ln>
        </p:spPr>
      </p:pic>
      <p:pic>
        <p:nvPicPr>
          <p:cNvPr id="281" name="Google Shape;281;p29"/>
          <p:cNvPicPr preferRelativeResize="0"/>
          <p:nvPr/>
        </p:nvPicPr>
        <p:blipFill>
          <a:blip r:embed="rId7">
            <a:alphaModFix/>
          </a:blip>
          <a:stretch>
            <a:fillRect/>
          </a:stretch>
        </p:blipFill>
        <p:spPr>
          <a:xfrm>
            <a:off x="866975" y="2811249"/>
            <a:ext cx="1027121" cy="952800"/>
          </a:xfrm>
          <a:prstGeom prst="rect">
            <a:avLst/>
          </a:prstGeom>
          <a:noFill/>
          <a:ln>
            <a:noFill/>
          </a:ln>
        </p:spPr>
      </p:pic>
      <p:pic>
        <p:nvPicPr>
          <p:cNvPr id="282" name="Google Shape;282;p29"/>
          <p:cNvPicPr preferRelativeResize="0"/>
          <p:nvPr/>
        </p:nvPicPr>
        <p:blipFill>
          <a:blip r:embed="rId8">
            <a:alphaModFix/>
          </a:blip>
          <a:stretch>
            <a:fillRect/>
          </a:stretch>
        </p:blipFill>
        <p:spPr>
          <a:xfrm>
            <a:off x="3393800" y="2715675"/>
            <a:ext cx="1858315" cy="894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0"/>
          <p:cNvSpPr txBox="1">
            <a:spLocks noGrp="1"/>
          </p:cNvSpPr>
          <p:nvPr>
            <p:ph type="sldNum" idx="12"/>
          </p:nvPr>
        </p:nvSpPr>
        <p:spPr>
          <a:xfrm>
            <a:off x="-92" y="4749844"/>
            <a:ext cx="9144000" cy="393600"/>
          </a:xfrm>
          <a:prstGeom prst="rect">
            <a:avLst/>
          </a:prstGeom>
        </p:spPr>
        <p:txBody>
          <a:bodyPr spcFirstLastPara="1" wrap="square" lIns="91425" tIns="91425" rIns="91425" bIns="91425" anchor="t" anchorCtr="0">
            <a:noAutofit/>
          </a:bodyPr>
          <a:lstStyle/>
          <a:p>
            <a:pPr marL="8229600" lvl="0" indent="0" algn="ctr" rtl="0">
              <a:spcBef>
                <a:spcPts val="0"/>
              </a:spcBef>
              <a:spcAft>
                <a:spcPts val="0"/>
              </a:spcAft>
              <a:buNone/>
            </a:pPr>
            <a:r>
              <a:rPr lang="en"/>
              <a:t>     </a:t>
            </a:r>
            <a:fld id="{00000000-1234-1234-1234-123412341234}" type="slidenum">
              <a:rPr lang="en"/>
              <a:t>19</a:t>
            </a:fld>
            <a:endParaRPr/>
          </a:p>
        </p:txBody>
      </p:sp>
      <p:sp>
        <p:nvSpPr>
          <p:cNvPr id="288" name="Google Shape;288;p30"/>
          <p:cNvSpPr txBox="1">
            <a:spLocks noGrp="1"/>
          </p:cNvSpPr>
          <p:nvPr>
            <p:ph type="title" idx="4294967295"/>
          </p:nvPr>
        </p:nvSpPr>
        <p:spPr>
          <a:xfrm>
            <a:off x="747075" y="179645"/>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Electrical Wiring</a:t>
            </a:r>
            <a:endParaRPr/>
          </a:p>
        </p:txBody>
      </p:sp>
      <p:pic>
        <p:nvPicPr>
          <p:cNvPr id="289" name="Google Shape;289;p30"/>
          <p:cNvPicPr preferRelativeResize="0"/>
          <p:nvPr/>
        </p:nvPicPr>
        <p:blipFill>
          <a:blip r:embed="rId3">
            <a:alphaModFix/>
          </a:blip>
          <a:stretch>
            <a:fillRect/>
          </a:stretch>
        </p:blipFill>
        <p:spPr>
          <a:xfrm>
            <a:off x="241725" y="998950"/>
            <a:ext cx="8582400" cy="3634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3"/>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Team Presentation</a:t>
            </a:r>
            <a:endParaRPr/>
          </a:p>
        </p:txBody>
      </p:sp>
      <p:sp>
        <p:nvSpPr>
          <p:cNvPr id="77" name="Google Shape;77;p1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78" name="Google Shape;78;p13"/>
          <p:cNvPicPr preferRelativeResize="0"/>
          <p:nvPr/>
        </p:nvPicPr>
        <p:blipFill rotWithShape="1">
          <a:blip r:embed="rId3">
            <a:alphaModFix/>
          </a:blip>
          <a:srcRect t="5665" b="5665"/>
          <a:stretch/>
        </p:blipFill>
        <p:spPr>
          <a:xfrm>
            <a:off x="4814750" y="1455175"/>
            <a:ext cx="1489200" cy="1489200"/>
          </a:xfrm>
          <a:prstGeom prst="ellipse">
            <a:avLst/>
          </a:prstGeom>
          <a:noFill/>
          <a:ln>
            <a:noFill/>
          </a:ln>
        </p:spPr>
      </p:pic>
      <p:sp>
        <p:nvSpPr>
          <p:cNvPr id="79" name="Google Shape;79;p13"/>
          <p:cNvSpPr txBox="1"/>
          <p:nvPr/>
        </p:nvSpPr>
        <p:spPr>
          <a:xfrm>
            <a:off x="860325" y="30742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Source Sans Pro"/>
                <a:ea typeface="Source Sans Pro"/>
                <a:cs typeface="Source Sans Pro"/>
                <a:sym typeface="Source Sans Pro"/>
              </a:rPr>
              <a:t>Hazar Boughanmi</a:t>
            </a:r>
            <a:endParaRPr sz="800">
              <a:solidFill>
                <a:schemeClr val="dk2"/>
              </a:solidFill>
              <a:latin typeface="Source Sans Pro"/>
              <a:ea typeface="Source Sans Pro"/>
              <a:cs typeface="Source Sans Pro"/>
              <a:sym typeface="Source Sans Pro"/>
            </a:endParaRPr>
          </a:p>
          <a:p>
            <a:pPr marL="0" lvl="0" indent="0" algn="ctr" rtl="0">
              <a:spcBef>
                <a:spcPts val="400"/>
              </a:spcBef>
              <a:spcAft>
                <a:spcPts val="0"/>
              </a:spcAft>
              <a:buNone/>
            </a:pPr>
            <a:endParaRPr>
              <a:latin typeface="Source Sans Pro"/>
              <a:ea typeface="Source Sans Pro"/>
              <a:cs typeface="Source Sans Pro"/>
              <a:sym typeface="Source Sans Pro"/>
            </a:endParaRPr>
          </a:p>
          <a:p>
            <a:pPr marL="0" lvl="0" indent="0" algn="ctr" rtl="0">
              <a:spcBef>
                <a:spcPts val="400"/>
              </a:spcBef>
              <a:spcAft>
                <a:spcPts val="400"/>
              </a:spcAft>
              <a:buNone/>
            </a:pPr>
            <a:endParaRPr>
              <a:latin typeface="Source Sans Pro"/>
              <a:ea typeface="Source Sans Pro"/>
              <a:cs typeface="Source Sans Pro"/>
              <a:sym typeface="Source Sans Pro"/>
            </a:endParaRPr>
          </a:p>
        </p:txBody>
      </p:sp>
      <p:pic>
        <p:nvPicPr>
          <p:cNvPr id="80" name="Google Shape;80;p13"/>
          <p:cNvPicPr preferRelativeResize="0"/>
          <p:nvPr/>
        </p:nvPicPr>
        <p:blipFill rotWithShape="1">
          <a:blip r:embed="rId4">
            <a:alphaModFix/>
          </a:blip>
          <a:srcRect t="16675" b="16675"/>
          <a:stretch/>
        </p:blipFill>
        <p:spPr>
          <a:xfrm>
            <a:off x="2835025" y="1455175"/>
            <a:ext cx="1489200" cy="1489200"/>
          </a:xfrm>
          <a:prstGeom prst="ellipse">
            <a:avLst/>
          </a:prstGeom>
          <a:noFill/>
          <a:ln>
            <a:noFill/>
          </a:ln>
        </p:spPr>
      </p:pic>
      <p:sp>
        <p:nvSpPr>
          <p:cNvPr id="81" name="Google Shape;81;p13"/>
          <p:cNvSpPr txBox="1"/>
          <p:nvPr/>
        </p:nvSpPr>
        <p:spPr>
          <a:xfrm>
            <a:off x="2840050" y="30742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Source Sans Pro"/>
                <a:ea typeface="Source Sans Pro"/>
                <a:cs typeface="Source Sans Pro"/>
                <a:sym typeface="Source Sans Pro"/>
              </a:rPr>
              <a:t>Ghaylen Triki</a:t>
            </a:r>
            <a:endParaRPr sz="800">
              <a:solidFill>
                <a:schemeClr val="dk2"/>
              </a:solidFill>
              <a:latin typeface="Source Sans Pro"/>
              <a:ea typeface="Source Sans Pro"/>
              <a:cs typeface="Source Sans Pro"/>
              <a:sym typeface="Source Sans Pro"/>
            </a:endParaRPr>
          </a:p>
          <a:p>
            <a:pPr marL="0" lvl="0" indent="0" algn="ctr" rtl="0">
              <a:spcBef>
                <a:spcPts val="400"/>
              </a:spcBef>
              <a:spcAft>
                <a:spcPts val="0"/>
              </a:spcAft>
              <a:buNone/>
            </a:pPr>
            <a:endParaRPr>
              <a:latin typeface="Source Sans Pro"/>
              <a:ea typeface="Source Sans Pro"/>
              <a:cs typeface="Source Sans Pro"/>
              <a:sym typeface="Source Sans Pro"/>
            </a:endParaRPr>
          </a:p>
          <a:p>
            <a:pPr marL="0" lvl="0" indent="0" algn="ctr" rtl="0">
              <a:spcBef>
                <a:spcPts val="400"/>
              </a:spcBef>
              <a:spcAft>
                <a:spcPts val="400"/>
              </a:spcAft>
              <a:buNone/>
            </a:pPr>
            <a:endParaRPr>
              <a:latin typeface="Source Sans Pro"/>
              <a:ea typeface="Source Sans Pro"/>
              <a:cs typeface="Source Sans Pro"/>
              <a:sym typeface="Source Sans Pro"/>
            </a:endParaRPr>
          </a:p>
        </p:txBody>
      </p:sp>
      <p:sp>
        <p:nvSpPr>
          <p:cNvPr id="82" name="Google Shape;82;p13"/>
          <p:cNvSpPr txBox="1"/>
          <p:nvPr/>
        </p:nvSpPr>
        <p:spPr>
          <a:xfrm>
            <a:off x="4819775" y="30742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Source Sans Pro"/>
                <a:ea typeface="Source Sans Pro"/>
                <a:cs typeface="Source Sans Pro"/>
                <a:sym typeface="Source Sans Pro"/>
              </a:rPr>
              <a:t>Nouha Karoui</a:t>
            </a:r>
            <a:endParaRPr sz="800">
              <a:solidFill>
                <a:schemeClr val="dk2"/>
              </a:solidFill>
              <a:latin typeface="Source Sans Pro"/>
              <a:ea typeface="Source Sans Pro"/>
              <a:cs typeface="Source Sans Pro"/>
              <a:sym typeface="Source Sans Pro"/>
            </a:endParaRPr>
          </a:p>
          <a:p>
            <a:pPr marL="0" lvl="0" indent="0" algn="ctr" rtl="0">
              <a:spcBef>
                <a:spcPts val="400"/>
              </a:spcBef>
              <a:spcAft>
                <a:spcPts val="0"/>
              </a:spcAft>
              <a:buNone/>
            </a:pPr>
            <a:endParaRPr>
              <a:latin typeface="Source Sans Pro"/>
              <a:ea typeface="Source Sans Pro"/>
              <a:cs typeface="Source Sans Pro"/>
              <a:sym typeface="Source Sans Pro"/>
            </a:endParaRPr>
          </a:p>
          <a:p>
            <a:pPr marL="0" lvl="0" indent="0" algn="ctr" rtl="0">
              <a:spcBef>
                <a:spcPts val="400"/>
              </a:spcBef>
              <a:spcAft>
                <a:spcPts val="400"/>
              </a:spcAft>
              <a:buNone/>
            </a:pPr>
            <a:endParaRPr>
              <a:latin typeface="Source Sans Pro"/>
              <a:ea typeface="Source Sans Pro"/>
              <a:cs typeface="Source Sans Pro"/>
              <a:sym typeface="Source Sans Pro"/>
            </a:endParaRPr>
          </a:p>
        </p:txBody>
      </p:sp>
      <p:pic>
        <p:nvPicPr>
          <p:cNvPr id="83" name="Google Shape;83;p13"/>
          <p:cNvPicPr preferRelativeResize="0"/>
          <p:nvPr/>
        </p:nvPicPr>
        <p:blipFill rotWithShape="1">
          <a:blip r:embed="rId5">
            <a:alphaModFix/>
          </a:blip>
          <a:srcRect t="7504" b="7504"/>
          <a:stretch/>
        </p:blipFill>
        <p:spPr>
          <a:xfrm>
            <a:off x="6794475" y="1455175"/>
            <a:ext cx="1489200" cy="1489200"/>
          </a:xfrm>
          <a:prstGeom prst="ellipse">
            <a:avLst/>
          </a:prstGeom>
          <a:noFill/>
          <a:ln>
            <a:noFill/>
          </a:ln>
        </p:spPr>
      </p:pic>
      <p:sp>
        <p:nvSpPr>
          <p:cNvPr id="84" name="Google Shape;84;p13"/>
          <p:cNvSpPr txBox="1"/>
          <p:nvPr/>
        </p:nvSpPr>
        <p:spPr>
          <a:xfrm>
            <a:off x="6799500" y="30742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Source Sans Pro"/>
                <a:ea typeface="Source Sans Pro"/>
                <a:cs typeface="Source Sans Pro"/>
                <a:sym typeface="Source Sans Pro"/>
              </a:rPr>
              <a:t>Mehdi Ismail Ben Salah</a:t>
            </a:r>
            <a:endParaRPr sz="800">
              <a:solidFill>
                <a:schemeClr val="dk2"/>
              </a:solidFill>
              <a:latin typeface="Source Sans Pro"/>
              <a:ea typeface="Source Sans Pro"/>
              <a:cs typeface="Source Sans Pro"/>
              <a:sym typeface="Source Sans Pro"/>
            </a:endParaRPr>
          </a:p>
          <a:p>
            <a:pPr marL="0" lvl="0" indent="0" algn="ctr" rtl="0">
              <a:spcBef>
                <a:spcPts val="400"/>
              </a:spcBef>
              <a:spcAft>
                <a:spcPts val="0"/>
              </a:spcAft>
              <a:buNone/>
            </a:pPr>
            <a:endParaRPr>
              <a:latin typeface="Source Sans Pro"/>
              <a:ea typeface="Source Sans Pro"/>
              <a:cs typeface="Source Sans Pro"/>
              <a:sym typeface="Source Sans Pro"/>
            </a:endParaRPr>
          </a:p>
          <a:p>
            <a:pPr marL="0" lvl="0" indent="0" algn="ctr" rtl="0">
              <a:spcBef>
                <a:spcPts val="400"/>
              </a:spcBef>
              <a:spcAft>
                <a:spcPts val="400"/>
              </a:spcAft>
              <a:buNone/>
            </a:pPr>
            <a:endParaRPr>
              <a:latin typeface="Source Sans Pro"/>
              <a:ea typeface="Source Sans Pro"/>
              <a:cs typeface="Source Sans Pro"/>
              <a:sym typeface="Source Sans Pro"/>
            </a:endParaRPr>
          </a:p>
        </p:txBody>
      </p:sp>
      <p:sp>
        <p:nvSpPr>
          <p:cNvPr id="85" name="Google Shape;85;p13"/>
          <p:cNvSpPr txBox="1"/>
          <p:nvPr/>
        </p:nvSpPr>
        <p:spPr>
          <a:xfrm>
            <a:off x="-1809525" y="805600"/>
            <a:ext cx="7138800" cy="83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pic>
        <p:nvPicPr>
          <p:cNvPr id="86" name="Google Shape;86;p13"/>
          <p:cNvPicPr preferRelativeResize="0"/>
          <p:nvPr/>
        </p:nvPicPr>
        <p:blipFill rotWithShape="1">
          <a:blip r:embed="rId6">
            <a:alphaModFix/>
          </a:blip>
          <a:srcRect/>
          <a:stretch/>
        </p:blipFill>
        <p:spPr>
          <a:xfrm>
            <a:off x="855300" y="1455175"/>
            <a:ext cx="1489200" cy="14892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1"/>
          <p:cNvSpPr txBox="1">
            <a:spLocks noGrp="1"/>
          </p:cNvSpPr>
          <p:nvPr>
            <p:ph type="ctrTitle"/>
          </p:nvPr>
        </p:nvSpPr>
        <p:spPr>
          <a:xfrm>
            <a:off x="1546025" y="1754800"/>
            <a:ext cx="61632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4.</a:t>
            </a:r>
            <a:endParaRPr sz="6000">
              <a:solidFill>
                <a:schemeClr val="accent4"/>
              </a:solidFill>
            </a:endParaRPr>
          </a:p>
          <a:p>
            <a:pPr marL="0" lvl="0" indent="0" algn="l" rtl="0">
              <a:spcBef>
                <a:spcPts val="0"/>
              </a:spcBef>
              <a:spcAft>
                <a:spcPts val="0"/>
              </a:spcAft>
              <a:buNone/>
            </a:pPr>
            <a:r>
              <a:rPr lang="en"/>
              <a:t>System Regulation</a:t>
            </a:r>
            <a:endParaRPr/>
          </a:p>
        </p:txBody>
      </p:sp>
      <p:sp>
        <p:nvSpPr>
          <p:cNvPr id="295" name="Google Shape;295;p31"/>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2"/>
          <p:cNvSpPr txBox="1">
            <a:spLocks noGrp="1"/>
          </p:cNvSpPr>
          <p:nvPr>
            <p:ph type="title"/>
          </p:nvPr>
        </p:nvSpPr>
        <p:spPr>
          <a:xfrm>
            <a:off x="786163" y="208370"/>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PID, fuzzy or LQR ?</a:t>
            </a:r>
            <a:endParaRPr/>
          </a:p>
        </p:txBody>
      </p:sp>
      <p:sp>
        <p:nvSpPr>
          <p:cNvPr id="301" name="Google Shape;301;p3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pic>
        <p:nvPicPr>
          <p:cNvPr id="302" name="Google Shape;302;p32"/>
          <p:cNvPicPr preferRelativeResize="0"/>
          <p:nvPr/>
        </p:nvPicPr>
        <p:blipFill>
          <a:blip r:embed="rId3">
            <a:alphaModFix/>
          </a:blip>
          <a:stretch>
            <a:fillRect/>
          </a:stretch>
        </p:blipFill>
        <p:spPr>
          <a:xfrm>
            <a:off x="2024063" y="1073195"/>
            <a:ext cx="5095875" cy="36766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3"/>
          <p:cNvSpPr txBox="1">
            <a:spLocks noGrp="1"/>
          </p:cNvSpPr>
          <p:nvPr>
            <p:ph type="title"/>
          </p:nvPr>
        </p:nvSpPr>
        <p:spPr>
          <a:xfrm>
            <a:off x="932300" y="128225"/>
            <a:ext cx="68754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 Characteristics of PID Controllers</a:t>
            </a:r>
            <a:endParaRPr>
              <a:solidFill>
                <a:schemeClr val="dk2"/>
              </a:solidFill>
            </a:endParaRPr>
          </a:p>
        </p:txBody>
      </p:sp>
      <p:sp>
        <p:nvSpPr>
          <p:cNvPr id="308" name="Google Shape;308;p3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graphicFrame>
        <p:nvGraphicFramePr>
          <p:cNvPr id="309" name="Google Shape;309;p33"/>
          <p:cNvGraphicFramePr/>
          <p:nvPr/>
        </p:nvGraphicFramePr>
        <p:xfrm>
          <a:off x="779150" y="1231163"/>
          <a:ext cx="7181700" cy="3276450"/>
        </p:xfrm>
        <a:graphic>
          <a:graphicData uri="http://schemas.openxmlformats.org/drawingml/2006/table">
            <a:tbl>
              <a:tblPr>
                <a:noFill/>
                <a:tableStyleId>{04AAE527-0E1F-47F7-AA57-BD9AF1B8A4BF}</a:tableStyleId>
              </a:tblPr>
              <a:tblGrid>
                <a:gridCol w="2115875">
                  <a:extLst>
                    <a:ext uri="{9D8B030D-6E8A-4147-A177-3AD203B41FA5}">
                      <a16:colId xmlns:a16="http://schemas.microsoft.com/office/drawing/2014/main" val="20000"/>
                    </a:ext>
                  </a:extLst>
                </a:gridCol>
                <a:gridCol w="2115875">
                  <a:extLst>
                    <a:ext uri="{9D8B030D-6E8A-4147-A177-3AD203B41FA5}">
                      <a16:colId xmlns:a16="http://schemas.microsoft.com/office/drawing/2014/main" val="20001"/>
                    </a:ext>
                  </a:extLst>
                </a:gridCol>
                <a:gridCol w="2949950">
                  <a:extLst>
                    <a:ext uri="{9D8B030D-6E8A-4147-A177-3AD203B41FA5}">
                      <a16:colId xmlns:a16="http://schemas.microsoft.com/office/drawing/2014/main" val="20002"/>
                    </a:ext>
                  </a:extLst>
                </a:gridCol>
              </a:tblGrid>
              <a:tr h="681900">
                <a:tc>
                  <a:txBody>
                    <a:bodyPr/>
                    <a:lstStyle/>
                    <a:p>
                      <a:pPr marL="0" lvl="0" indent="0" algn="l" rtl="0">
                        <a:spcBef>
                          <a:spcPts val="0"/>
                        </a:spcBef>
                        <a:spcAft>
                          <a:spcPts val="0"/>
                        </a:spcAft>
                        <a:buNone/>
                      </a:pPr>
                      <a:endParaRPr>
                        <a:solidFill>
                          <a:srgbClr val="FFFFFF"/>
                        </a:solidFill>
                        <a:latin typeface="Droid Serif"/>
                        <a:ea typeface="Droid Serif"/>
                        <a:cs typeface="Droid Serif"/>
                        <a:sym typeface="Droid Serif"/>
                      </a:endParaRPr>
                    </a:p>
                  </a:txBody>
                  <a:tcPr marL="91425" marR="91425" marT="68575" marB="6857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b="1">
                          <a:solidFill>
                            <a:srgbClr val="FFFFFF"/>
                          </a:solidFill>
                          <a:latin typeface="Droid Serif"/>
                          <a:ea typeface="Droid Serif"/>
                          <a:cs typeface="Droid Serif"/>
                          <a:sym typeface="Droid Serif"/>
                        </a:rPr>
                        <a:t>Too Big</a:t>
                      </a:r>
                      <a:endParaRPr sz="1200" b="1">
                        <a:solidFill>
                          <a:srgbClr val="FFFFFF"/>
                        </a:solidFill>
                        <a:latin typeface="Droid Serif"/>
                        <a:ea typeface="Droid Serif"/>
                        <a:cs typeface="Droid Serif"/>
                        <a:sym typeface="Droid Serif"/>
                      </a:endParaRPr>
                    </a:p>
                  </a:txBody>
                  <a:tcPr marL="91425" marR="91425" marT="68575" marB="685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b="1">
                          <a:solidFill>
                            <a:srgbClr val="FFFFFF"/>
                          </a:solidFill>
                          <a:latin typeface="Droid Serif"/>
                          <a:ea typeface="Droid Serif"/>
                          <a:cs typeface="Droid Serif"/>
                          <a:sym typeface="Droid Serif"/>
                        </a:rPr>
                        <a:t>Too Small</a:t>
                      </a:r>
                      <a:endParaRPr sz="1200" b="1">
                        <a:solidFill>
                          <a:srgbClr val="FFFFFF"/>
                        </a:solidFill>
                        <a:latin typeface="Droid Serif"/>
                        <a:ea typeface="Droid Serif"/>
                        <a:cs typeface="Droid Serif"/>
                        <a:sym typeface="Droid Serif"/>
                      </a:endParaRPr>
                    </a:p>
                  </a:txBody>
                  <a:tcPr marL="91425" marR="91425" marT="68575" marB="685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81900">
                <a:tc>
                  <a:txBody>
                    <a:bodyPr/>
                    <a:lstStyle/>
                    <a:p>
                      <a:pPr marL="0" lvl="0" indent="0" algn="ctr" rtl="0">
                        <a:spcBef>
                          <a:spcPts val="0"/>
                        </a:spcBef>
                        <a:spcAft>
                          <a:spcPts val="0"/>
                        </a:spcAft>
                        <a:buNone/>
                      </a:pPr>
                      <a:r>
                        <a:rPr lang="en" sz="1300" b="1">
                          <a:solidFill>
                            <a:srgbClr val="999999"/>
                          </a:solidFill>
                          <a:latin typeface="Droid Serif"/>
                          <a:ea typeface="Droid Serif"/>
                          <a:cs typeface="Droid Serif"/>
                          <a:sym typeface="Droid Serif"/>
                        </a:rPr>
                        <a:t>K</a:t>
                      </a:r>
                      <a:r>
                        <a:rPr lang="en" sz="1100" b="1">
                          <a:solidFill>
                            <a:srgbClr val="999999"/>
                          </a:solidFill>
                          <a:latin typeface="Droid Serif"/>
                          <a:ea typeface="Droid Serif"/>
                          <a:cs typeface="Droid Serif"/>
                          <a:sym typeface="Droid Serif"/>
                        </a:rPr>
                        <a:t>p</a:t>
                      </a:r>
                      <a:endParaRPr sz="1100" b="1">
                        <a:solidFill>
                          <a:srgbClr val="999999"/>
                        </a:solidFill>
                        <a:latin typeface="Droid Serif"/>
                        <a:ea typeface="Droid Serif"/>
                        <a:cs typeface="Droid Serif"/>
                        <a:sym typeface="Droid Serif"/>
                      </a:endParaRPr>
                    </a:p>
                  </a:txBody>
                  <a:tcPr marL="91425" marR="91425" marT="68575" marB="6857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1300">
                          <a:solidFill>
                            <a:srgbClr val="333333"/>
                          </a:solidFill>
                        </a:rPr>
                        <a:t>The system may start oscillating</a:t>
                      </a:r>
                      <a:endParaRPr sz="1000" b="1">
                        <a:solidFill>
                          <a:srgbClr val="333333"/>
                        </a:solidFill>
                        <a:latin typeface="Montserrat"/>
                        <a:ea typeface="Montserrat"/>
                        <a:cs typeface="Montserrat"/>
                        <a:sym typeface="Montserrat"/>
                      </a:endParaRPr>
                    </a:p>
                  </a:txBody>
                  <a:tcPr marL="91425" marR="91425" marT="68575" marB="685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1300">
                          <a:solidFill>
                            <a:srgbClr val="333333"/>
                          </a:solidFill>
                        </a:rPr>
                        <a:t>The system can have less sensitive and don’t respond</a:t>
                      </a:r>
                      <a:endParaRPr sz="1000">
                        <a:solidFill>
                          <a:srgbClr val="333333"/>
                        </a:solidFill>
                        <a:latin typeface="Montserrat"/>
                        <a:ea typeface="Montserrat"/>
                        <a:cs typeface="Montserrat"/>
                        <a:sym typeface="Montserrat"/>
                      </a:endParaRPr>
                    </a:p>
                  </a:txBody>
                  <a:tcPr marL="91425" marR="91425" marT="68575" marB="685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EFEFEF"/>
                    </a:solidFill>
                  </a:tcPr>
                </a:tc>
                <a:extLst>
                  <a:ext uri="{0D108BD9-81ED-4DB2-BD59-A6C34878D82A}">
                    <a16:rowId xmlns:a16="http://schemas.microsoft.com/office/drawing/2014/main" val="10001"/>
                  </a:ext>
                </a:extLst>
              </a:tr>
              <a:tr h="817975">
                <a:tc>
                  <a:txBody>
                    <a:bodyPr/>
                    <a:lstStyle/>
                    <a:p>
                      <a:pPr marL="0" lvl="0" indent="0" algn="ctr" rtl="0">
                        <a:spcBef>
                          <a:spcPts val="0"/>
                        </a:spcBef>
                        <a:spcAft>
                          <a:spcPts val="0"/>
                        </a:spcAft>
                        <a:buNone/>
                      </a:pPr>
                      <a:r>
                        <a:rPr lang="en" sz="1300" b="1">
                          <a:solidFill>
                            <a:srgbClr val="999999"/>
                          </a:solidFill>
                          <a:latin typeface="Droid Serif"/>
                          <a:ea typeface="Droid Serif"/>
                          <a:cs typeface="Droid Serif"/>
                          <a:sym typeface="Droid Serif"/>
                        </a:rPr>
                        <a:t>T</a:t>
                      </a:r>
                      <a:r>
                        <a:rPr lang="en" sz="1100" b="1">
                          <a:solidFill>
                            <a:srgbClr val="999999"/>
                          </a:solidFill>
                          <a:latin typeface="Droid Serif"/>
                          <a:ea typeface="Droid Serif"/>
                          <a:cs typeface="Droid Serif"/>
                          <a:sym typeface="Droid Serif"/>
                        </a:rPr>
                        <a:t>i</a:t>
                      </a:r>
                      <a:endParaRPr sz="1100" b="1">
                        <a:solidFill>
                          <a:srgbClr val="999999"/>
                        </a:solidFill>
                        <a:latin typeface="Droid Serif"/>
                        <a:ea typeface="Droid Serif"/>
                        <a:cs typeface="Droid Serif"/>
                        <a:sym typeface="Droid Serif"/>
                      </a:endParaRPr>
                    </a:p>
                  </a:txBody>
                  <a:tcPr marL="91425" marR="91425" marT="68575" marB="6857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EFEFEF"/>
                    </a:solidFill>
                  </a:tcPr>
                </a:tc>
                <a:tc gridSpan="2">
                  <a:txBody>
                    <a:bodyPr/>
                    <a:lstStyle/>
                    <a:p>
                      <a:pPr marL="0" marR="0" lvl="0" indent="0" algn="ctr" rtl="0">
                        <a:lnSpc>
                          <a:spcPct val="100000"/>
                        </a:lnSpc>
                        <a:spcBef>
                          <a:spcPts val="0"/>
                        </a:spcBef>
                        <a:spcAft>
                          <a:spcPts val="0"/>
                        </a:spcAft>
                        <a:buNone/>
                      </a:pPr>
                      <a:r>
                        <a:rPr lang="en" sz="1300">
                          <a:solidFill>
                            <a:srgbClr val="333333"/>
                          </a:solidFill>
                        </a:rPr>
                        <a:t>It responds to pass values so it can overshoot the SetPoint.</a:t>
                      </a:r>
                      <a:endParaRPr sz="1300">
                        <a:solidFill>
                          <a:srgbClr val="333333"/>
                        </a:solidFill>
                      </a:endParaRPr>
                    </a:p>
                    <a:p>
                      <a:pPr marL="0" marR="0" lvl="0" indent="0" algn="ctr" rtl="0">
                        <a:lnSpc>
                          <a:spcPct val="100000"/>
                        </a:lnSpc>
                        <a:spcBef>
                          <a:spcPts val="0"/>
                        </a:spcBef>
                        <a:spcAft>
                          <a:spcPts val="0"/>
                        </a:spcAft>
                        <a:buNone/>
                      </a:pPr>
                      <a:endParaRPr sz="1100" b="1">
                        <a:solidFill>
                          <a:srgbClr val="333333"/>
                        </a:solidFill>
                        <a:latin typeface="Montserrat"/>
                        <a:ea typeface="Montserrat"/>
                        <a:cs typeface="Montserrat"/>
                        <a:sym typeface="Montserrat"/>
                      </a:endParaRPr>
                    </a:p>
                  </a:txBody>
                  <a:tcPr marL="91425" marR="91425" marT="68575" marB="685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EFEFEF"/>
                    </a:solidFill>
                  </a:tcPr>
                </a:tc>
                <a:tc hMerge="1">
                  <a:txBody>
                    <a:bodyPr/>
                    <a:lstStyle/>
                    <a:p>
                      <a:endParaRPr lang="fr-FR"/>
                    </a:p>
                  </a:txBody>
                  <a:tcPr/>
                </a:tc>
                <a:extLst>
                  <a:ext uri="{0D108BD9-81ED-4DB2-BD59-A6C34878D82A}">
                    <a16:rowId xmlns:a16="http://schemas.microsoft.com/office/drawing/2014/main" val="10002"/>
                  </a:ext>
                </a:extLst>
              </a:tr>
              <a:tr h="1094675">
                <a:tc>
                  <a:txBody>
                    <a:bodyPr/>
                    <a:lstStyle/>
                    <a:p>
                      <a:pPr marL="0" lvl="0" indent="0" algn="ctr" rtl="0">
                        <a:spcBef>
                          <a:spcPts val="0"/>
                        </a:spcBef>
                        <a:spcAft>
                          <a:spcPts val="0"/>
                        </a:spcAft>
                        <a:buNone/>
                      </a:pPr>
                      <a:r>
                        <a:rPr lang="en" sz="1300" b="1">
                          <a:solidFill>
                            <a:srgbClr val="999999"/>
                          </a:solidFill>
                          <a:latin typeface="Droid Serif"/>
                          <a:ea typeface="Droid Serif"/>
                          <a:cs typeface="Droid Serif"/>
                          <a:sym typeface="Droid Serif"/>
                        </a:rPr>
                        <a:t>T</a:t>
                      </a:r>
                      <a:r>
                        <a:rPr lang="en" sz="1100" b="1">
                          <a:solidFill>
                            <a:srgbClr val="999999"/>
                          </a:solidFill>
                          <a:latin typeface="Droid Serif"/>
                          <a:ea typeface="Droid Serif"/>
                          <a:cs typeface="Droid Serif"/>
                          <a:sym typeface="Droid Serif"/>
                        </a:rPr>
                        <a:t>d</a:t>
                      </a:r>
                      <a:endParaRPr sz="1100" b="1">
                        <a:solidFill>
                          <a:srgbClr val="999999"/>
                        </a:solidFill>
                        <a:latin typeface="Droid Serif"/>
                        <a:ea typeface="Droid Serif"/>
                        <a:cs typeface="Droid Serif"/>
                        <a:sym typeface="Droid Serif"/>
                      </a:endParaRPr>
                    </a:p>
                  </a:txBody>
                  <a:tcPr marL="91425" marR="91425" marT="68575" marB="6857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EFEFEF"/>
                    </a:solidFill>
                  </a:tcPr>
                </a:tc>
                <a:tc>
                  <a:txBody>
                    <a:bodyPr/>
                    <a:lstStyle/>
                    <a:p>
                      <a:pPr marL="0" marR="0" lvl="0" indent="0" algn="ctr" rtl="0">
                        <a:lnSpc>
                          <a:spcPct val="100000"/>
                        </a:lnSpc>
                        <a:spcBef>
                          <a:spcPts val="0"/>
                        </a:spcBef>
                        <a:spcAft>
                          <a:spcPts val="0"/>
                        </a:spcAft>
                        <a:buNone/>
                      </a:pPr>
                      <a:r>
                        <a:rPr lang="en" sz="1300">
                          <a:solidFill>
                            <a:srgbClr val="333333"/>
                          </a:solidFill>
                        </a:rPr>
                        <a:t>If the system is exposed to high levels of interferences the system can become unstable</a:t>
                      </a:r>
                      <a:endParaRPr sz="1300">
                        <a:solidFill>
                          <a:srgbClr val="333333"/>
                        </a:solidFill>
                      </a:endParaRPr>
                    </a:p>
                  </a:txBody>
                  <a:tcPr marL="91425" marR="91425" marT="68575" marB="685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EFEFEF"/>
                    </a:solidFill>
                  </a:tcPr>
                </a:tc>
                <a:tc>
                  <a:txBody>
                    <a:bodyPr/>
                    <a:lstStyle/>
                    <a:p>
                      <a:pPr marL="0" marR="0" lvl="0" indent="0" algn="ctr" rtl="0">
                        <a:lnSpc>
                          <a:spcPct val="100000"/>
                        </a:lnSpc>
                        <a:spcBef>
                          <a:spcPts val="0"/>
                        </a:spcBef>
                        <a:spcAft>
                          <a:spcPts val="0"/>
                        </a:spcAft>
                        <a:buNone/>
                      </a:pPr>
                      <a:r>
                        <a:rPr lang="en" sz="1300">
                          <a:solidFill>
                            <a:srgbClr val="333333"/>
                          </a:solidFill>
                        </a:rPr>
                        <a:t>It slows the rate of change of the controller output</a:t>
                      </a:r>
                      <a:endParaRPr sz="1300">
                        <a:solidFill>
                          <a:srgbClr val="333333"/>
                        </a:solidFill>
                      </a:endParaRPr>
                    </a:p>
                  </a:txBody>
                  <a:tcPr marL="91425" marR="91425" marT="68575" marB="685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EFEFEF"/>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4"/>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5.</a:t>
            </a:r>
            <a:endParaRPr sz="6000">
              <a:solidFill>
                <a:schemeClr val="accent4"/>
              </a:solidFill>
            </a:endParaRPr>
          </a:p>
          <a:p>
            <a:pPr marL="0" lvl="0" indent="0" algn="l" rtl="0">
              <a:spcBef>
                <a:spcPts val="0"/>
              </a:spcBef>
              <a:spcAft>
                <a:spcPts val="0"/>
              </a:spcAft>
              <a:buNone/>
            </a:pPr>
            <a:r>
              <a:rPr lang="en"/>
              <a:t>Software Study</a:t>
            </a:r>
            <a:endParaRPr/>
          </a:p>
        </p:txBody>
      </p:sp>
      <p:sp>
        <p:nvSpPr>
          <p:cNvPr id="315" name="Google Shape;315;p34"/>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sp>
        <p:nvSpPr>
          <p:cNvPr id="321" name="Google Shape;321;p35"/>
          <p:cNvSpPr txBox="1">
            <a:spLocks noGrp="1"/>
          </p:cNvSpPr>
          <p:nvPr>
            <p:ph type="title"/>
          </p:nvPr>
        </p:nvSpPr>
        <p:spPr>
          <a:xfrm>
            <a:off x="1014100" y="-5"/>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Flowchart</a:t>
            </a:r>
            <a:endParaRPr/>
          </a:p>
        </p:txBody>
      </p:sp>
      <p:pic>
        <p:nvPicPr>
          <p:cNvPr id="322" name="Google Shape;322;p35"/>
          <p:cNvPicPr preferRelativeResize="0"/>
          <p:nvPr/>
        </p:nvPicPr>
        <p:blipFill>
          <a:blip r:embed="rId3">
            <a:alphaModFix/>
          </a:blip>
          <a:stretch>
            <a:fillRect/>
          </a:stretch>
        </p:blipFill>
        <p:spPr>
          <a:xfrm>
            <a:off x="2077563" y="702595"/>
            <a:ext cx="3706513" cy="398470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3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pic>
        <p:nvPicPr>
          <p:cNvPr id="328" name="Google Shape;328;p36" title="20210426_2279.mp4">
            <a:hlinkClick r:id="rId3"/>
          </p:cNvPr>
          <p:cNvPicPr preferRelativeResize="0"/>
          <p:nvPr/>
        </p:nvPicPr>
        <p:blipFill>
          <a:blip r:embed="rId4">
            <a:alphaModFix/>
          </a:blip>
          <a:stretch>
            <a:fillRect/>
          </a:stretch>
        </p:blipFill>
        <p:spPr>
          <a:xfrm>
            <a:off x="870075" y="447025"/>
            <a:ext cx="6784550" cy="381629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8"/>
                                        </p:tgtEl>
                                        <p:attrNameLst>
                                          <p:attrName>style.visibility</p:attrName>
                                        </p:attrNameLst>
                                      </p:cBhvr>
                                      <p:to>
                                        <p:strVal val="visible"/>
                                      </p:to>
                                    </p:set>
                                    <p:animEffect transition="in" filter="fade">
                                      <p:cBhvr>
                                        <p:cTn id="7" dur="1000"/>
                                        <p:tgtEl>
                                          <p:spTgt spid="3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7"/>
          <p:cNvSpPr txBox="1">
            <a:spLocks noGrp="1"/>
          </p:cNvSpPr>
          <p:nvPr>
            <p:ph type="title"/>
          </p:nvPr>
        </p:nvSpPr>
        <p:spPr>
          <a:xfrm>
            <a:off x="786150" y="187245"/>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Block Diagram</a:t>
            </a:r>
            <a:endParaRPr/>
          </a:p>
        </p:txBody>
      </p:sp>
      <p:sp>
        <p:nvSpPr>
          <p:cNvPr id="334" name="Google Shape;334;p3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26</a:t>
            </a:fld>
            <a:endParaRPr/>
          </a:p>
        </p:txBody>
      </p:sp>
      <p:pic>
        <p:nvPicPr>
          <p:cNvPr id="335" name="Google Shape;335;p37"/>
          <p:cNvPicPr preferRelativeResize="0"/>
          <p:nvPr/>
        </p:nvPicPr>
        <p:blipFill>
          <a:blip r:embed="rId3">
            <a:alphaModFix/>
          </a:blip>
          <a:stretch>
            <a:fillRect/>
          </a:stretch>
        </p:blipFill>
        <p:spPr>
          <a:xfrm>
            <a:off x="347031" y="889850"/>
            <a:ext cx="8449946" cy="3860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3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27</a:t>
            </a:fld>
            <a:endParaRPr/>
          </a:p>
        </p:txBody>
      </p:sp>
      <p:pic>
        <p:nvPicPr>
          <p:cNvPr id="341" name="Google Shape;341;p38"/>
          <p:cNvPicPr preferRelativeResize="0"/>
          <p:nvPr/>
        </p:nvPicPr>
        <p:blipFill>
          <a:blip r:embed="rId3">
            <a:alphaModFix/>
          </a:blip>
          <a:stretch>
            <a:fillRect/>
          </a:stretch>
        </p:blipFill>
        <p:spPr>
          <a:xfrm>
            <a:off x="337725" y="232975"/>
            <a:ext cx="8468534" cy="44450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28</a:t>
            </a:fld>
            <a:endParaRPr/>
          </a:p>
        </p:txBody>
      </p:sp>
      <p:pic>
        <p:nvPicPr>
          <p:cNvPr id="347" name="Google Shape;347;p39"/>
          <p:cNvPicPr preferRelativeResize="0"/>
          <p:nvPr/>
        </p:nvPicPr>
        <p:blipFill>
          <a:blip r:embed="rId3">
            <a:alphaModFix/>
          </a:blip>
          <a:stretch>
            <a:fillRect/>
          </a:stretch>
        </p:blipFill>
        <p:spPr>
          <a:xfrm>
            <a:off x="317900" y="304800"/>
            <a:ext cx="8508203" cy="444505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4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29</a:t>
            </a:fld>
            <a:endParaRPr/>
          </a:p>
        </p:txBody>
      </p:sp>
      <p:sp>
        <p:nvSpPr>
          <p:cNvPr id="353" name="Google Shape;353;p40"/>
          <p:cNvSpPr txBox="1">
            <a:spLocks noGrp="1"/>
          </p:cNvSpPr>
          <p:nvPr>
            <p:ph type="title"/>
          </p:nvPr>
        </p:nvSpPr>
        <p:spPr>
          <a:xfrm>
            <a:off x="786150" y="-5"/>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Front panel</a:t>
            </a:r>
            <a:endParaRPr/>
          </a:p>
        </p:txBody>
      </p:sp>
      <p:pic>
        <p:nvPicPr>
          <p:cNvPr id="354" name="Google Shape;354;p40"/>
          <p:cNvPicPr preferRelativeResize="0"/>
          <p:nvPr/>
        </p:nvPicPr>
        <p:blipFill>
          <a:blip r:embed="rId3">
            <a:alphaModFix/>
          </a:blip>
          <a:stretch>
            <a:fillRect/>
          </a:stretch>
        </p:blipFill>
        <p:spPr>
          <a:xfrm>
            <a:off x="387725" y="599200"/>
            <a:ext cx="8182273" cy="430169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615175" y="-5"/>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Table of Contents</a:t>
            </a:r>
            <a:endParaRPr/>
          </a:p>
        </p:txBody>
      </p:sp>
      <p:sp>
        <p:nvSpPr>
          <p:cNvPr id="92" name="Google Shape;92;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grpSp>
        <p:nvGrpSpPr>
          <p:cNvPr id="93" name="Google Shape;93;p14"/>
          <p:cNvGrpSpPr/>
          <p:nvPr/>
        </p:nvGrpSpPr>
        <p:grpSpPr>
          <a:xfrm>
            <a:off x="757650" y="805500"/>
            <a:ext cx="8105100" cy="1156450"/>
            <a:chOff x="786150" y="1269200"/>
            <a:chExt cx="8105100" cy="1156450"/>
          </a:xfrm>
        </p:grpSpPr>
        <p:grpSp>
          <p:nvGrpSpPr>
            <p:cNvPr id="94" name="Google Shape;94;p14"/>
            <p:cNvGrpSpPr/>
            <p:nvPr/>
          </p:nvGrpSpPr>
          <p:grpSpPr>
            <a:xfrm>
              <a:off x="786150" y="1269200"/>
              <a:ext cx="3752150" cy="1156450"/>
              <a:chOff x="786150" y="1269200"/>
              <a:chExt cx="3752150" cy="1156450"/>
            </a:xfrm>
          </p:grpSpPr>
          <p:sp>
            <p:nvSpPr>
              <p:cNvPr id="95" name="Google Shape;95;p14"/>
              <p:cNvSpPr txBox="1"/>
              <p:nvPr/>
            </p:nvSpPr>
            <p:spPr>
              <a:xfrm>
                <a:off x="786150" y="1269200"/>
                <a:ext cx="2940300" cy="86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4400" b="1">
                    <a:solidFill>
                      <a:srgbClr val="38213C"/>
                    </a:solidFill>
                    <a:latin typeface="Calibri"/>
                    <a:ea typeface="Calibri"/>
                    <a:cs typeface="Calibri"/>
                    <a:sym typeface="Calibri"/>
                  </a:rPr>
                  <a:t>01</a:t>
                </a:r>
                <a:endParaRPr sz="4400" b="1">
                  <a:solidFill>
                    <a:srgbClr val="38213C"/>
                  </a:solidFill>
                  <a:latin typeface="Calibri"/>
                  <a:ea typeface="Calibri"/>
                  <a:cs typeface="Calibri"/>
                  <a:sym typeface="Calibri"/>
                </a:endParaRPr>
              </a:p>
            </p:txBody>
          </p:sp>
          <p:sp>
            <p:nvSpPr>
              <p:cNvPr id="96" name="Google Shape;96;p14"/>
              <p:cNvSpPr txBox="1"/>
              <p:nvPr/>
            </p:nvSpPr>
            <p:spPr>
              <a:xfrm>
                <a:off x="1538300" y="1469300"/>
                <a:ext cx="30000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b="1">
                    <a:solidFill>
                      <a:srgbClr val="2C3E50"/>
                    </a:solidFill>
                    <a:latin typeface="Calibri"/>
                    <a:ea typeface="Calibri"/>
                    <a:cs typeface="Calibri"/>
                    <a:sym typeface="Calibri"/>
                  </a:rPr>
                  <a:t>Introduction</a:t>
                </a:r>
                <a:endParaRPr sz="1800" b="1">
                  <a:solidFill>
                    <a:srgbClr val="2C3E50"/>
                  </a:solidFill>
                  <a:latin typeface="Calibri"/>
                  <a:ea typeface="Calibri"/>
                  <a:cs typeface="Calibri"/>
                  <a:sym typeface="Calibri"/>
                </a:endParaRPr>
              </a:p>
            </p:txBody>
          </p:sp>
          <p:sp>
            <p:nvSpPr>
              <p:cNvPr id="97" name="Google Shape;97;p14"/>
              <p:cNvSpPr txBox="1"/>
              <p:nvPr/>
            </p:nvSpPr>
            <p:spPr>
              <a:xfrm>
                <a:off x="1547825" y="1810050"/>
                <a:ext cx="2604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Source Sans Pro"/>
                    <a:ea typeface="Source Sans Pro"/>
                    <a:cs typeface="Source Sans Pro"/>
                    <a:sym typeface="Source Sans Pro"/>
                  </a:rPr>
                  <a:t>Motivation goal and presentation of the benchmark</a:t>
                </a:r>
                <a:endParaRPr>
                  <a:solidFill>
                    <a:schemeClr val="dk2"/>
                  </a:solidFill>
                  <a:latin typeface="Source Sans Pro"/>
                  <a:ea typeface="Source Sans Pro"/>
                  <a:cs typeface="Source Sans Pro"/>
                  <a:sym typeface="Source Sans Pro"/>
                </a:endParaRPr>
              </a:p>
            </p:txBody>
          </p:sp>
        </p:grpSp>
        <p:sp>
          <p:nvSpPr>
            <p:cNvPr id="98" name="Google Shape;98;p14"/>
            <p:cNvSpPr txBox="1"/>
            <p:nvPr/>
          </p:nvSpPr>
          <p:spPr>
            <a:xfrm>
              <a:off x="4958950" y="1270713"/>
              <a:ext cx="3000000" cy="86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4400" b="1">
                  <a:solidFill>
                    <a:srgbClr val="77933C"/>
                  </a:solidFill>
                  <a:latin typeface="Calibri"/>
                  <a:ea typeface="Calibri"/>
                  <a:cs typeface="Calibri"/>
                  <a:sym typeface="Calibri"/>
                </a:rPr>
                <a:t>04</a:t>
              </a:r>
              <a:endParaRPr sz="4400" b="1">
                <a:solidFill>
                  <a:srgbClr val="77933C"/>
                </a:solidFill>
                <a:latin typeface="Calibri"/>
                <a:ea typeface="Calibri"/>
                <a:cs typeface="Calibri"/>
                <a:sym typeface="Calibri"/>
              </a:endParaRPr>
            </a:p>
          </p:txBody>
        </p:sp>
        <p:sp>
          <p:nvSpPr>
            <p:cNvPr id="99" name="Google Shape;99;p14"/>
            <p:cNvSpPr txBox="1"/>
            <p:nvPr/>
          </p:nvSpPr>
          <p:spPr>
            <a:xfrm>
              <a:off x="5891250" y="1469300"/>
              <a:ext cx="30000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b="1">
                  <a:solidFill>
                    <a:srgbClr val="2C3E50"/>
                  </a:solidFill>
                  <a:latin typeface="Calibri"/>
                  <a:ea typeface="Calibri"/>
                  <a:cs typeface="Calibri"/>
                  <a:sym typeface="Calibri"/>
                </a:rPr>
                <a:t>System Regulation</a:t>
              </a:r>
              <a:endParaRPr sz="1800" b="1">
                <a:solidFill>
                  <a:srgbClr val="2C3E50"/>
                </a:solidFill>
                <a:latin typeface="Calibri"/>
                <a:ea typeface="Calibri"/>
                <a:cs typeface="Calibri"/>
                <a:sym typeface="Calibri"/>
              </a:endParaRPr>
            </a:p>
          </p:txBody>
        </p:sp>
      </p:grpSp>
      <p:grpSp>
        <p:nvGrpSpPr>
          <p:cNvPr id="100" name="Google Shape;100;p14"/>
          <p:cNvGrpSpPr/>
          <p:nvPr/>
        </p:nvGrpSpPr>
        <p:grpSpPr>
          <a:xfrm>
            <a:off x="697800" y="1826263"/>
            <a:ext cx="8164950" cy="2068312"/>
            <a:chOff x="726300" y="2289963"/>
            <a:chExt cx="8164950" cy="2068312"/>
          </a:xfrm>
        </p:grpSpPr>
        <p:sp>
          <p:nvSpPr>
            <p:cNvPr id="101" name="Google Shape;101;p14"/>
            <p:cNvSpPr txBox="1"/>
            <p:nvPr/>
          </p:nvSpPr>
          <p:spPr>
            <a:xfrm>
              <a:off x="4958950" y="2289963"/>
              <a:ext cx="3000000" cy="86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4400" b="1">
                  <a:solidFill>
                    <a:srgbClr val="107864"/>
                  </a:solidFill>
                  <a:latin typeface="Calibri"/>
                  <a:ea typeface="Calibri"/>
                  <a:cs typeface="Calibri"/>
                  <a:sym typeface="Calibri"/>
                </a:rPr>
                <a:t>05</a:t>
              </a:r>
              <a:endParaRPr sz="4400" b="1">
                <a:solidFill>
                  <a:srgbClr val="107864"/>
                </a:solidFill>
                <a:latin typeface="Calibri"/>
                <a:ea typeface="Calibri"/>
                <a:cs typeface="Calibri"/>
                <a:sym typeface="Calibri"/>
              </a:endParaRPr>
            </a:p>
          </p:txBody>
        </p:sp>
        <p:sp>
          <p:nvSpPr>
            <p:cNvPr id="102" name="Google Shape;102;p14"/>
            <p:cNvSpPr txBox="1"/>
            <p:nvPr/>
          </p:nvSpPr>
          <p:spPr>
            <a:xfrm>
              <a:off x="5891250" y="2489313"/>
              <a:ext cx="30000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b="1">
                  <a:solidFill>
                    <a:srgbClr val="2C3E50"/>
                  </a:solidFill>
                  <a:latin typeface="Calibri"/>
                  <a:ea typeface="Calibri"/>
                  <a:cs typeface="Calibri"/>
                  <a:sym typeface="Calibri"/>
                </a:rPr>
                <a:t>Software Study</a:t>
              </a:r>
              <a:endParaRPr sz="1800" b="1">
                <a:solidFill>
                  <a:srgbClr val="2C3E50"/>
                </a:solidFill>
                <a:latin typeface="Calibri"/>
                <a:ea typeface="Calibri"/>
                <a:cs typeface="Calibri"/>
                <a:sym typeface="Calibri"/>
              </a:endParaRPr>
            </a:p>
          </p:txBody>
        </p:sp>
        <p:grpSp>
          <p:nvGrpSpPr>
            <p:cNvPr id="103" name="Google Shape;103;p14"/>
            <p:cNvGrpSpPr/>
            <p:nvPr/>
          </p:nvGrpSpPr>
          <p:grpSpPr>
            <a:xfrm>
              <a:off x="726300" y="3296275"/>
              <a:ext cx="3925625" cy="1062000"/>
              <a:chOff x="726300" y="3296275"/>
              <a:chExt cx="3925625" cy="1062000"/>
            </a:xfrm>
          </p:grpSpPr>
          <p:sp>
            <p:nvSpPr>
              <p:cNvPr id="104" name="Google Shape;104;p14"/>
              <p:cNvSpPr txBox="1"/>
              <p:nvPr/>
            </p:nvSpPr>
            <p:spPr>
              <a:xfrm>
                <a:off x="726300" y="3296275"/>
                <a:ext cx="3000000" cy="86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4400" b="1">
                    <a:solidFill>
                      <a:srgbClr val="BA7609"/>
                    </a:solidFill>
                    <a:latin typeface="Calibri"/>
                    <a:ea typeface="Calibri"/>
                    <a:cs typeface="Calibri"/>
                    <a:sym typeface="Calibri"/>
                  </a:rPr>
                  <a:t>03</a:t>
                </a:r>
                <a:endParaRPr sz="4400" b="1">
                  <a:solidFill>
                    <a:srgbClr val="BA7609"/>
                  </a:solidFill>
                  <a:latin typeface="Calibri"/>
                  <a:ea typeface="Calibri"/>
                  <a:cs typeface="Calibri"/>
                  <a:sym typeface="Calibri"/>
                </a:endParaRPr>
              </a:p>
            </p:txBody>
          </p:sp>
          <p:sp>
            <p:nvSpPr>
              <p:cNvPr id="105" name="Google Shape;105;p14"/>
              <p:cNvSpPr txBox="1"/>
              <p:nvPr/>
            </p:nvSpPr>
            <p:spPr>
              <a:xfrm>
                <a:off x="1538300" y="3496375"/>
                <a:ext cx="30000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b="1">
                    <a:solidFill>
                      <a:srgbClr val="2C3E50"/>
                    </a:solidFill>
                    <a:latin typeface="Calibri"/>
                    <a:ea typeface="Calibri"/>
                    <a:cs typeface="Calibri"/>
                    <a:sym typeface="Calibri"/>
                  </a:rPr>
                  <a:t>Experimental study</a:t>
                </a:r>
                <a:endParaRPr sz="1800" b="1">
                  <a:solidFill>
                    <a:srgbClr val="2C3E50"/>
                  </a:solidFill>
                  <a:latin typeface="Calibri"/>
                  <a:ea typeface="Calibri"/>
                  <a:cs typeface="Calibri"/>
                  <a:sym typeface="Calibri"/>
                </a:endParaRPr>
              </a:p>
            </p:txBody>
          </p:sp>
          <p:sp>
            <p:nvSpPr>
              <p:cNvPr id="106" name="Google Shape;106;p14"/>
              <p:cNvSpPr txBox="1"/>
              <p:nvPr/>
            </p:nvSpPr>
            <p:spPr>
              <a:xfrm>
                <a:off x="1471625" y="3958075"/>
                <a:ext cx="3180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Source Sans Pro"/>
                    <a:ea typeface="Source Sans Pro"/>
                    <a:cs typeface="Source Sans Pro"/>
                    <a:sym typeface="Source Sans Pro"/>
                  </a:rPr>
                  <a:t>Hardware and software conception</a:t>
                </a:r>
                <a:endParaRPr>
                  <a:solidFill>
                    <a:schemeClr val="dk2"/>
                  </a:solidFill>
                  <a:latin typeface="Source Sans Pro"/>
                  <a:ea typeface="Source Sans Pro"/>
                  <a:cs typeface="Source Sans Pro"/>
                  <a:sym typeface="Source Sans Pro"/>
                </a:endParaRPr>
              </a:p>
            </p:txBody>
          </p:sp>
        </p:grpSp>
        <p:sp>
          <p:nvSpPr>
            <p:cNvPr id="107" name="Google Shape;107;p14"/>
            <p:cNvSpPr txBox="1"/>
            <p:nvPr/>
          </p:nvSpPr>
          <p:spPr>
            <a:xfrm>
              <a:off x="726300" y="2338013"/>
              <a:ext cx="3000000" cy="86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4400" b="1">
                  <a:solidFill>
                    <a:srgbClr val="902B20"/>
                  </a:solidFill>
                  <a:latin typeface="Calibri"/>
                  <a:ea typeface="Calibri"/>
                  <a:cs typeface="Calibri"/>
                  <a:sym typeface="Calibri"/>
                </a:rPr>
                <a:t>02</a:t>
              </a:r>
              <a:endParaRPr sz="4400" b="1">
                <a:solidFill>
                  <a:srgbClr val="902B20"/>
                </a:solidFill>
                <a:latin typeface="Calibri"/>
                <a:ea typeface="Calibri"/>
                <a:cs typeface="Calibri"/>
                <a:sym typeface="Calibri"/>
              </a:endParaRPr>
            </a:p>
          </p:txBody>
        </p:sp>
        <p:sp>
          <p:nvSpPr>
            <p:cNvPr id="108" name="Google Shape;108;p14"/>
            <p:cNvSpPr txBox="1"/>
            <p:nvPr/>
          </p:nvSpPr>
          <p:spPr>
            <a:xfrm>
              <a:off x="1538300" y="2538113"/>
              <a:ext cx="30000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b="1">
                  <a:solidFill>
                    <a:srgbClr val="2C3E50"/>
                  </a:solidFill>
                  <a:latin typeface="Calibri"/>
                  <a:ea typeface="Calibri"/>
                  <a:cs typeface="Calibri"/>
                  <a:sym typeface="Calibri"/>
                </a:rPr>
                <a:t>Theoretical study</a:t>
              </a:r>
              <a:endParaRPr sz="1800" b="1">
                <a:solidFill>
                  <a:srgbClr val="2C3E50"/>
                </a:solidFill>
                <a:latin typeface="Calibri"/>
                <a:ea typeface="Calibri"/>
                <a:cs typeface="Calibri"/>
                <a:sym typeface="Calibri"/>
              </a:endParaRPr>
            </a:p>
          </p:txBody>
        </p:sp>
        <p:sp>
          <p:nvSpPr>
            <p:cNvPr id="109" name="Google Shape;109;p14"/>
            <p:cNvSpPr txBox="1"/>
            <p:nvPr/>
          </p:nvSpPr>
          <p:spPr>
            <a:xfrm>
              <a:off x="1547825" y="2826238"/>
              <a:ext cx="260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Source Sans Pro"/>
                  <a:ea typeface="Source Sans Pro"/>
                  <a:cs typeface="Source Sans Pro"/>
                  <a:sym typeface="Source Sans Pro"/>
                </a:rPr>
                <a:t>Mathematical Model</a:t>
              </a:r>
              <a:endParaRPr>
                <a:solidFill>
                  <a:schemeClr val="dk2"/>
                </a:solidFill>
                <a:latin typeface="Source Sans Pro"/>
                <a:ea typeface="Source Sans Pro"/>
                <a:cs typeface="Source Sans Pro"/>
                <a:sym typeface="Source Sans Pro"/>
              </a:endParaRPr>
            </a:p>
          </p:txBody>
        </p:sp>
      </p:grpSp>
      <p:grpSp>
        <p:nvGrpSpPr>
          <p:cNvPr id="110" name="Google Shape;110;p14"/>
          <p:cNvGrpSpPr/>
          <p:nvPr/>
        </p:nvGrpSpPr>
        <p:grpSpPr>
          <a:xfrm>
            <a:off x="4987450" y="2756375"/>
            <a:ext cx="3875300" cy="861900"/>
            <a:chOff x="5015950" y="3448675"/>
            <a:chExt cx="3875300" cy="861900"/>
          </a:xfrm>
        </p:grpSpPr>
        <p:sp>
          <p:nvSpPr>
            <p:cNvPr id="111" name="Google Shape;111;p14"/>
            <p:cNvSpPr txBox="1"/>
            <p:nvPr/>
          </p:nvSpPr>
          <p:spPr>
            <a:xfrm>
              <a:off x="5891250" y="3648775"/>
              <a:ext cx="30000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b="1">
                  <a:solidFill>
                    <a:srgbClr val="2C3E50"/>
                  </a:solidFill>
                  <a:latin typeface="Calibri"/>
                  <a:ea typeface="Calibri"/>
                  <a:cs typeface="Calibri"/>
                  <a:sym typeface="Calibri"/>
                </a:rPr>
                <a:t>Technical Sales</a:t>
              </a:r>
              <a:endParaRPr sz="1800" b="1">
                <a:solidFill>
                  <a:srgbClr val="2C3E50"/>
                </a:solidFill>
                <a:latin typeface="Calibri"/>
                <a:ea typeface="Calibri"/>
                <a:cs typeface="Calibri"/>
                <a:sym typeface="Calibri"/>
              </a:endParaRPr>
            </a:p>
          </p:txBody>
        </p:sp>
        <p:sp>
          <p:nvSpPr>
            <p:cNvPr id="112" name="Google Shape;112;p14"/>
            <p:cNvSpPr txBox="1"/>
            <p:nvPr/>
          </p:nvSpPr>
          <p:spPr>
            <a:xfrm>
              <a:off x="5015950" y="3448675"/>
              <a:ext cx="3000000" cy="86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4400" b="1">
                  <a:solidFill>
                    <a:srgbClr val="74B5E0"/>
                  </a:solidFill>
                  <a:latin typeface="Calibri"/>
                  <a:ea typeface="Calibri"/>
                  <a:cs typeface="Calibri"/>
                  <a:sym typeface="Calibri"/>
                </a:rPr>
                <a:t>06</a:t>
              </a:r>
              <a:endParaRPr sz="4400" b="1">
                <a:solidFill>
                  <a:srgbClr val="74B5E0"/>
                </a:solidFill>
                <a:latin typeface="Calibri"/>
                <a:ea typeface="Calibri"/>
                <a:cs typeface="Calibri"/>
                <a:sym typeface="Calibri"/>
              </a:endParaRPr>
            </a:p>
          </p:txBody>
        </p:sp>
      </p:grpSp>
      <p:sp>
        <p:nvSpPr>
          <p:cNvPr id="113" name="Google Shape;113;p14"/>
          <p:cNvSpPr txBox="1"/>
          <p:nvPr/>
        </p:nvSpPr>
        <p:spPr>
          <a:xfrm>
            <a:off x="3196425" y="4038325"/>
            <a:ext cx="3000000" cy="86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4400" b="1">
                <a:solidFill>
                  <a:srgbClr val="741B47"/>
                </a:solidFill>
                <a:latin typeface="Calibri"/>
                <a:ea typeface="Calibri"/>
                <a:cs typeface="Calibri"/>
                <a:sym typeface="Calibri"/>
              </a:rPr>
              <a:t>07 </a:t>
            </a:r>
            <a:endParaRPr sz="4400" b="1">
              <a:solidFill>
                <a:srgbClr val="741B47"/>
              </a:solidFill>
              <a:latin typeface="Calibri"/>
              <a:ea typeface="Calibri"/>
              <a:cs typeface="Calibri"/>
              <a:sym typeface="Calibri"/>
            </a:endParaRPr>
          </a:p>
        </p:txBody>
      </p:sp>
      <p:sp>
        <p:nvSpPr>
          <p:cNvPr id="114" name="Google Shape;114;p14"/>
          <p:cNvSpPr txBox="1"/>
          <p:nvPr/>
        </p:nvSpPr>
        <p:spPr>
          <a:xfrm>
            <a:off x="3957750" y="4238413"/>
            <a:ext cx="30000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b="1">
                <a:solidFill>
                  <a:srgbClr val="2C3E50"/>
                </a:solidFill>
                <a:latin typeface="Calibri"/>
                <a:ea typeface="Calibri"/>
                <a:cs typeface="Calibri"/>
                <a:sym typeface="Calibri"/>
              </a:rPr>
              <a:t>Conclusion &amp; Perspective</a:t>
            </a:r>
            <a:endParaRPr sz="1800" b="1">
              <a:solidFill>
                <a:srgbClr val="2C3E50"/>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4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30</a:t>
            </a:fld>
            <a:endParaRPr/>
          </a:p>
        </p:txBody>
      </p:sp>
      <p:sp>
        <p:nvSpPr>
          <p:cNvPr id="360" name="Google Shape;360;p41"/>
          <p:cNvSpPr txBox="1">
            <a:spLocks noGrp="1"/>
          </p:cNvSpPr>
          <p:nvPr>
            <p:ph type="title"/>
          </p:nvPr>
        </p:nvSpPr>
        <p:spPr>
          <a:xfrm>
            <a:off x="786150" y="-5"/>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ThingSpeak</a:t>
            </a:r>
            <a:endParaRPr/>
          </a:p>
        </p:txBody>
      </p:sp>
      <p:pic>
        <p:nvPicPr>
          <p:cNvPr id="361" name="Google Shape;361;p41"/>
          <p:cNvPicPr preferRelativeResize="0"/>
          <p:nvPr/>
        </p:nvPicPr>
        <p:blipFill>
          <a:blip r:embed="rId3">
            <a:alphaModFix/>
          </a:blip>
          <a:stretch>
            <a:fillRect/>
          </a:stretch>
        </p:blipFill>
        <p:spPr>
          <a:xfrm>
            <a:off x="550600" y="702595"/>
            <a:ext cx="8042802" cy="413610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2"/>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6.</a:t>
            </a:r>
            <a:endParaRPr sz="6000">
              <a:solidFill>
                <a:schemeClr val="accent4"/>
              </a:solidFill>
            </a:endParaRPr>
          </a:p>
          <a:p>
            <a:pPr marL="0" lvl="0" indent="0" algn="l" rtl="0">
              <a:spcBef>
                <a:spcPts val="0"/>
              </a:spcBef>
              <a:spcAft>
                <a:spcPts val="0"/>
              </a:spcAft>
              <a:buNone/>
            </a:pPr>
            <a:r>
              <a:rPr lang="en"/>
              <a:t>Technical sales study</a:t>
            </a:r>
            <a:endParaRPr/>
          </a:p>
        </p:txBody>
      </p:sp>
      <p:sp>
        <p:nvSpPr>
          <p:cNvPr id="367" name="Google Shape;367;p42"/>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graphicFrame>
        <p:nvGraphicFramePr>
          <p:cNvPr id="372" name="Google Shape;372;p43"/>
          <p:cNvGraphicFramePr/>
          <p:nvPr/>
        </p:nvGraphicFramePr>
        <p:xfrm>
          <a:off x="2112675" y="768431"/>
          <a:ext cx="4543400" cy="3862350"/>
        </p:xfrm>
        <a:graphic>
          <a:graphicData uri="http://schemas.openxmlformats.org/drawingml/2006/table">
            <a:tbl>
              <a:tblPr>
                <a:noFill/>
                <a:tableStyleId>{04AAE527-0E1F-47F7-AA57-BD9AF1B8A4BF}</a:tableStyleId>
              </a:tblPr>
              <a:tblGrid>
                <a:gridCol w="2271700">
                  <a:extLst>
                    <a:ext uri="{9D8B030D-6E8A-4147-A177-3AD203B41FA5}">
                      <a16:colId xmlns:a16="http://schemas.microsoft.com/office/drawing/2014/main" val="20000"/>
                    </a:ext>
                  </a:extLst>
                </a:gridCol>
                <a:gridCol w="2271700">
                  <a:extLst>
                    <a:ext uri="{9D8B030D-6E8A-4147-A177-3AD203B41FA5}">
                      <a16:colId xmlns:a16="http://schemas.microsoft.com/office/drawing/2014/main" val="20001"/>
                    </a:ext>
                  </a:extLst>
                </a:gridCol>
              </a:tblGrid>
              <a:tr h="315200">
                <a:tc>
                  <a:txBody>
                    <a:bodyPr/>
                    <a:lstStyle/>
                    <a:p>
                      <a:pPr marL="0" lvl="0" indent="0" algn="ctr" rtl="0">
                        <a:spcBef>
                          <a:spcPts val="0"/>
                        </a:spcBef>
                        <a:spcAft>
                          <a:spcPts val="0"/>
                        </a:spcAft>
                        <a:buNone/>
                      </a:pPr>
                      <a:r>
                        <a:rPr lang="en" sz="1500">
                          <a:solidFill>
                            <a:srgbClr val="4A86E8"/>
                          </a:solidFill>
                          <a:latin typeface="Roboto Slab"/>
                          <a:ea typeface="Roboto Slab"/>
                          <a:cs typeface="Roboto Slab"/>
                          <a:sym typeface="Roboto Slab"/>
                        </a:rPr>
                        <a:t>Components</a:t>
                      </a:r>
                      <a:endParaRPr sz="1100">
                        <a:solidFill>
                          <a:srgbClr val="4A86E8"/>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rgbClr val="607D8B"/>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accent1"/>
                          </a:solidFill>
                          <a:latin typeface="Roboto Slab"/>
                          <a:ea typeface="Roboto Slab"/>
                          <a:cs typeface="Roboto Slab"/>
                          <a:sym typeface="Roboto Slab"/>
                        </a:rPr>
                        <a:t>Costs</a:t>
                      </a:r>
                      <a:endParaRPr sz="1500">
                        <a:solidFill>
                          <a:schemeClr val="accent1"/>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rgbClr val="607D8B"/>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419325">
                <a:tc>
                  <a:txBody>
                    <a:bodyPr/>
                    <a:lstStyle/>
                    <a:p>
                      <a:pPr marL="0" lvl="0" indent="0" algn="ctr" rtl="0">
                        <a:spcBef>
                          <a:spcPts val="0"/>
                        </a:spcBef>
                        <a:spcAft>
                          <a:spcPts val="0"/>
                        </a:spcAft>
                        <a:buNone/>
                      </a:pPr>
                      <a:r>
                        <a:rPr lang="en" sz="1100">
                          <a:solidFill>
                            <a:srgbClr val="607D8B"/>
                          </a:solidFill>
                          <a:latin typeface="Roboto Slab"/>
                          <a:ea typeface="Roboto Slab"/>
                          <a:cs typeface="Roboto Slab"/>
                          <a:sym typeface="Roboto Slab"/>
                        </a:rPr>
                        <a:t>Pump</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b="1">
                          <a:solidFill>
                            <a:srgbClr val="263238"/>
                          </a:solidFill>
                          <a:latin typeface="Source Sans Pro"/>
                          <a:ea typeface="Source Sans Pro"/>
                          <a:cs typeface="Source Sans Pro"/>
                          <a:sym typeface="Source Sans Pro"/>
                        </a:rPr>
                        <a:t>28.5 dt</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extLst>
                  <a:ext uri="{0D108BD9-81ED-4DB2-BD59-A6C34878D82A}">
                    <a16:rowId xmlns:a16="http://schemas.microsoft.com/office/drawing/2014/main" val="10001"/>
                  </a:ext>
                </a:extLst>
              </a:tr>
              <a:tr h="419325">
                <a:tc>
                  <a:txBody>
                    <a:bodyPr/>
                    <a:lstStyle/>
                    <a:p>
                      <a:pPr marL="0" lvl="0" indent="0" algn="ctr" rtl="0">
                        <a:spcBef>
                          <a:spcPts val="0"/>
                        </a:spcBef>
                        <a:spcAft>
                          <a:spcPts val="0"/>
                        </a:spcAft>
                        <a:buNone/>
                      </a:pPr>
                      <a:r>
                        <a:rPr lang="en" sz="1100">
                          <a:solidFill>
                            <a:srgbClr val="607D8B"/>
                          </a:solidFill>
                          <a:latin typeface="Roboto Slab"/>
                          <a:ea typeface="Roboto Slab"/>
                          <a:cs typeface="Roboto Slab"/>
                          <a:sym typeface="Roboto Slab"/>
                        </a:rPr>
                        <a:t>Arduino Uno</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263238"/>
                          </a:solidFill>
                          <a:latin typeface="Source Sans Pro"/>
                          <a:ea typeface="Source Sans Pro"/>
                          <a:cs typeface="Source Sans Pro"/>
                          <a:sym typeface="Source Sans Pro"/>
                        </a:rPr>
                        <a:t>40 dt</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490325">
                <a:tc>
                  <a:txBody>
                    <a:bodyPr/>
                    <a:lstStyle/>
                    <a:p>
                      <a:pPr marL="0" lvl="0" indent="0" algn="ctr" rtl="0">
                        <a:spcBef>
                          <a:spcPts val="0"/>
                        </a:spcBef>
                        <a:spcAft>
                          <a:spcPts val="0"/>
                        </a:spcAft>
                        <a:buNone/>
                      </a:pPr>
                      <a:r>
                        <a:rPr lang="en" sz="1100">
                          <a:solidFill>
                            <a:srgbClr val="607D8B"/>
                          </a:solidFill>
                          <a:latin typeface="Roboto Slab"/>
                          <a:ea typeface="Roboto Slab"/>
                          <a:cs typeface="Roboto Slab"/>
                          <a:sym typeface="Roboto Slab"/>
                        </a:rPr>
                        <a:t>Ultrasonic Level Transmitters</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b="1">
                          <a:solidFill>
                            <a:srgbClr val="263238"/>
                          </a:solidFill>
                          <a:latin typeface="Source Sans Pro"/>
                          <a:ea typeface="Source Sans Pro"/>
                          <a:cs typeface="Source Sans Pro"/>
                          <a:sym typeface="Source Sans Pro"/>
                        </a:rPr>
                        <a:t>11 dt</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extLst>
                  <a:ext uri="{0D108BD9-81ED-4DB2-BD59-A6C34878D82A}">
                    <a16:rowId xmlns:a16="http://schemas.microsoft.com/office/drawing/2014/main" val="10003"/>
                  </a:ext>
                </a:extLst>
              </a:tr>
              <a:tr h="419325">
                <a:tc>
                  <a:txBody>
                    <a:bodyPr/>
                    <a:lstStyle/>
                    <a:p>
                      <a:pPr marL="0" lvl="0" indent="0" algn="ctr" rtl="0">
                        <a:spcBef>
                          <a:spcPts val="0"/>
                        </a:spcBef>
                        <a:spcAft>
                          <a:spcPts val="0"/>
                        </a:spcAft>
                        <a:buNone/>
                      </a:pPr>
                      <a:r>
                        <a:rPr lang="en" sz="1100">
                          <a:solidFill>
                            <a:srgbClr val="607D8B"/>
                          </a:solidFill>
                          <a:latin typeface="Roboto Slab"/>
                          <a:ea typeface="Roboto Slab"/>
                          <a:cs typeface="Roboto Slab"/>
                          <a:sym typeface="Roboto Slab"/>
                        </a:rPr>
                        <a:t>Pipe</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rgbClr val="263238"/>
                          </a:solidFill>
                          <a:latin typeface="Source Sans Pro"/>
                          <a:ea typeface="Source Sans Pro"/>
                          <a:cs typeface="Source Sans Pro"/>
                          <a:sym typeface="Source Sans Pro"/>
                        </a:rPr>
                        <a:t>2.5 dt</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19325">
                <a:tc>
                  <a:txBody>
                    <a:bodyPr/>
                    <a:lstStyle/>
                    <a:p>
                      <a:pPr marL="0" lvl="0" indent="0" algn="ctr" rtl="0">
                        <a:spcBef>
                          <a:spcPts val="0"/>
                        </a:spcBef>
                        <a:spcAft>
                          <a:spcPts val="0"/>
                        </a:spcAft>
                        <a:buNone/>
                      </a:pPr>
                      <a:r>
                        <a:rPr lang="en" sz="1100">
                          <a:solidFill>
                            <a:srgbClr val="607D8B"/>
                          </a:solidFill>
                          <a:latin typeface="Roboto Slab"/>
                          <a:ea typeface="Roboto Slab"/>
                          <a:cs typeface="Roboto Slab"/>
                          <a:sym typeface="Roboto Slab"/>
                        </a:rPr>
                        <a:t>12 V Battery</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b="1">
                          <a:solidFill>
                            <a:srgbClr val="263238"/>
                          </a:solidFill>
                          <a:latin typeface="Source Sans Pro"/>
                          <a:ea typeface="Source Sans Pro"/>
                          <a:cs typeface="Source Sans Pro"/>
                          <a:sym typeface="Source Sans Pro"/>
                        </a:rPr>
                        <a:t>35 dt</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extLst>
                  <a:ext uri="{0D108BD9-81ED-4DB2-BD59-A6C34878D82A}">
                    <a16:rowId xmlns:a16="http://schemas.microsoft.com/office/drawing/2014/main" val="10005"/>
                  </a:ext>
                </a:extLst>
              </a:tr>
              <a:tr h="490325">
                <a:tc>
                  <a:txBody>
                    <a:bodyPr/>
                    <a:lstStyle/>
                    <a:p>
                      <a:pPr marL="0" lvl="0" indent="0" algn="ctr" rtl="0">
                        <a:spcBef>
                          <a:spcPts val="0"/>
                        </a:spcBef>
                        <a:spcAft>
                          <a:spcPts val="0"/>
                        </a:spcAft>
                        <a:buNone/>
                      </a:pPr>
                      <a:r>
                        <a:rPr lang="en" sz="1100">
                          <a:solidFill>
                            <a:schemeClr val="dk2"/>
                          </a:solidFill>
                          <a:latin typeface="Roboto Slab"/>
                          <a:ea typeface="Roboto Slab"/>
                          <a:cs typeface="Roboto Slab"/>
                          <a:sym typeface="Roboto Slab"/>
                        </a:rPr>
                        <a:t>Motor Driver Controller Board L298N</a:t>
                      </a:r>
                      <a:endParaRPr sz="1100">
                        <a:solidFill>
                          <a:srgbClr val="333333"/>
                        </a:solidFill>
                        <a:latin typeface="Calibri"/>
                        <a:ea typeface="Calibri"/>
                        <a:cs typeface="Calibri"/>
                        <a:sym typeface="Calibri"/>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rgbClr val="263238"/>
                          </a:solidFill>
                          <a:latin typeface="Source Sans Pro"/>
                          <a:ea typeface="Source Sans Pro"/>
                          <a:cs typeface="Source Sans Pro"/>
                          <a:sym typeface="Source Sans Pro"/>
                        </a:rPr>
                        <a:t>15 dt</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419325">
                <a:tc>
                  <a:txBody>
                    <a:bodyPr/>
                    <a:lstStyle/>
                    <a:p>
                      <a:pPr marL="0" lvl="0" indent="0" algn="ctr" rtl="0">
                        <a:spcBef>
                          <a:spcPts val="0"/>
                        </a:spcBef>
                        <a:spcAft>
                          <a:spcPts val="0"/>
                        </a:spcAft>
                        <a:buNone/>
                      </a:pPr>
                      <a:r>
                        <a:rPr lang="en" sz="1100">
                          <a:solidFill>
                            <a:srgbClr val="607D8B"/>
                          </a:solidFill>
                          <a:latin typeface="Roboto Slab"/>
                          <a:ea typeface="Roboto Slab"/>
                          <a:cs typeface="Roboto Slab"/>
                          <a:sym typeface="Roboto Slab"/>
                        </a:rPr>
                        <a:t>2 Tanks</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b="1">
                          <a:solidFill>
                            <a:srgbClr val="263238"/>
                          </a:solidFill>
                          <a:latin typeface="Source Sans Pro"/>
                          <a:ea typeface="Source Sans Pro"/>
                          <a:cs typeface="Source Sans Pro"/>
                          <a:sym typeface="Source Sans Pro"/>
                        </a:rPr>
                        <a:t>4.5 dt</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extLst>
                  <a:ext uri="{0D108BD9-81ED-4DB2-BD59-A6C34878D82A}">
                    <a16:rowId xmlns:a16="http://schemas.microsoft.com/office/drawing/2014/main" val="10007"/>
                  </a:ext>
                </a:extLst>
              </a:tr>
              <a:tr h="419325">
                <a:tc>
                  <a:txBody>
                    <a:bodyPr/>
                    <a:lstStyle/>
                    <a:p>
                      <a:pPr marL="0" lvl="0" indent="0" algn="ctr" rtl="0">
                        <a:spcBef>
                          <a:spcPts val="0"/>
                        </a:spcBef>
                        <a:spcAft>
                          <a:spcPts val="0"/>
                        </a:spcAft>
                        <a:buNone/>
                      </a:pPr>
                      <a:r>
                        <a:rPr lang="en" b="1">
                          <a:solidFill>
                            <a:schemeClr val="accent1"/>
                          </a:solidFill>
                          <a:latin typeface="Roboto Slab"/>
                          <a:ea typeface="Roboto Slab"/>
                          <a:cs typeface="Roboto Slab"/>
                          <a:sym typeface="Roboto Slab"/>
                        </a:rPr>
                        <a:t>TOTAL</a:t>
                      </a:r>
                      <a:endParaRPr b="1">
                        <a:solidFill>
                          <a:schemeClr val="accent1"/>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607D8B"/>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accent1"/>
                          </a:solidFill>
                          <a:latin typeface="Source Sans Pro"/>
                          <a:ea typeface="Source Sans Pro"/>
                          <a:cs typeface="Source Sans Pro"/>
                          <a:sym typeface="Source Sans Pro"/>
                        </a:rPr>
                        <a:t>136.5 dt</a:t>
                      </a:r>
                      <a:endParaRPr sz="1400" b="1">
                        <a:solidFill>
                          <a:schemeClr val="accent1"/>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607D8B"/>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bl>
          </a:graphicData>
        </a:graphic>
      </p:graphicFrame>
      <p:sp>
        <p:nvSpPr>
          <p:cNvPr id="373" name="Google Shape;373;p4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32</a:t>
            </a:fld>
            <a:endParaRPr/>
          </a:p>
        </p:txBody>
      </p:sp>
      <p:sp>
        <p:nvSpPr>
          <p:cNvPr id="374" name="Google Shape;374;p43"/>
          <p:cNvSpPr txBox="1"/>
          <p:nvPr/>
        </p:nvSpPr>
        <p:spPr>
          <a:xfrm>
            <a:off x="2884375" y="71250"/>
            <a:ext cx="30000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a:solidFill>
                  <a:schemeClr val="accent1"/>
                </a:solidFill>
                <a:latin typeface="Roboto Slab"/>
                <a:ea typeface="Roboto Slab"/>
                <a:cs typeface="Roboto Slab"/>
                <a:sym typeface="Roboto Slab"/>
              </a:rPr>
              <a:t>Technical Sales</a:t>
            </a:r>
            <a:endParaRPr sz="20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44"/>
          <p:cNvSpPr txBox="1">
            <a:spLocks noGrp="1"/>
          </p:cNvSpPr>
          <p:nvPr>
            <p:ph type="title"/>
          </p:nvPr>
        </p:nvSpPr>
        <p:spPr>
          <a:xfrm>
            <a:off x="621125" y="1903445"/>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b="1">
                <a:solidFill>
                  <a:schemeClr val="accent4"/>
                </a:solidFill>
              </a:rPr>
              <a:t>7.</a:t>
            </a:r>
            <a:endParaRPr sz="6000" b="1">
              <a:solidFill>
                <a:schemeClr val="accent4"/>
              </a:solidFill>
            </a:endParaRPr>
          </a:p>
          <a:p>
            <a:pPr marL="0" lvl="0" indent="0" algn="l" rtl="0">
              <a:spcBef>
                <a:spcPts val="0"/>
              </a:spcBef>
              <a:spcAft>
                <a:spcPts val="0"/>
              </a:spcAft>
              <a:buNone/>
            </a:pPr>
            <a:r>
              <a:rPr lang="en" sz="4400" b="1"/>
              <a:t>Conclusion &amp; Perspectives</a:t>
            </a:r>
            <a:endParaRPr/>
          </a:p>
        </p:txBody>
      </p:sp>
      <p:sp>
        <p:nvSpPr>
          <p:cNvPr id="380" name="Google Shape;380;p4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5"/>
          <p:cNvSpPr txBox="1">
            <a:spLocks noGrp="1"/>
          </p:cNvSpPr>
          <p:nvPr>
            <p:ph type="ctrTitle" idx="4294967295"/>
          </p:nvPr>
        </p:nvSpPr>
        <p:spPr>
          <a:xfrm>
            <a:off x="2106575" y="225806"/>
            <a:ext cx="47796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t>Conclusion</a:t>
            </a:r>
            <a:endParaRPr sz="4400"/>
          </a:p>
        </p:txBody>
      </p:sp>
      <p:sp>
        <p:nvSpPr>
          <p:cNvPr id="386" name="Google Shape;386;p45"/>
          <p:cNvSpPr txBox="1">
            <a:spLocks noGrp="1"/>
          </p:cNvSpPr>
          <p:nvPr>
            <p:ph type="subTitle" idx="4294967295"/>
          </p:nvPr>
        </p:nvSpPr>
        <p:spPr>
          <a:xfrm>
            <a:off x="305450" y="1725600"/>
            <a:ext cx="7758300" cy="2606700"/>
          </a:xfrm>
          <a:prstGeom prst="rect">
            <a:avLst/>
          </a:prstGeom>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The Two tanks benchmark  is a nonlinear system used in different areas : to ensure                 </a:t>
            </a:r>
            <a:endParaRPr sz="1400">
              <a:solidFill>
                <a:srgbClr val="000000"/>
              </a:solidFill>
              <a:latin typeface="Arial"/>
              <a:ea typeface="Arial"/>
              <a:cs typeface="Arial"/>
              <a:sym typeface="Arial"/>
            </a:endParaRPr>
          </a:p>
          <a:p>
            <a:pPr marL="457200" marR="0" lvl="0" indent="0" algn="l" rtl="0">
              <a:lnSpc>
                <a:spcPct val="100000"/>
              </a:lnSpc>
              <a:spcBef>
                <a:spcPts val="0"/>
              </a:spcBef>
              <a:spcAft>
                <a:spcPts val="0"/>
              </a:spcAft>
              <a:buNone/>
            </a:pPr>
            <a:r>
              <a:rPr lang="en" sz="1400">
                <a:solidFill>
                  <a:srgbClr val="000000"/>
                </a:solidFill>
                <a:latin typeface="Arial"/>
                <a:ea typeface="Arial"/>
                <a:cs typeface="Arial"/>
                <a:sym typeface="Arial"/>
              </a:rPr>
              <a:t>     that the entire system can run safely, smoothly and profitably. </a:t>
            </a:r>
            <a:endParaRPr sz="140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endParaRPr sz="140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But how can we improve it?</a:t>
            </a:r>
            <a:endParaRPr sz="11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100">
              <a:solidFill>
                <a:srgbClr val="000000"/>
              </a:solidFill>
              <a:latin typeface="Arial"/>
              <a:ea typeface="Arial"/>
              <a:cs typeface="Arial"/>
              <a:sym typeface="Arial"/>
            </a:endParaRPr>
          </a:p>
        </p:txBody>
      </p:sp>
      <p:cxnSp>
        <p:nvCxnSpPr>
          <p:cNvPr id="387" name="Google Shape;387;p45"/>
          <p:cNvCxnSpPr/>
          <p:nvPr/>
        </p:nvCxnSpPr>
        <p:spPr>
          <a:xfrm rot="10800000" flipH="1">
            <a:off x="6805299" y="921952"/>
            <a:ext cx="143700" cy="377100"/>
          </a:xfrm>
          <a:prstGeom prst="straightConnector1">
            <a:avLst/>
          </a:prstGeom>
          <a:noFill/>
          <a:ln w="9525" cap="flat" cmpd="sng">
            <a:solidFill>
              <a:srgbClr val="CFD8DC"/>
            </a:solidFill>
            <a:prstDash val="solid"/>
            <a:round/>
            <a:headEnd type="none" w="med" len="med"/>
            <a:tailEnd type="none" w="med" len="med"/>
          </a:ln>
        </p:spPr>
      </p:cxnSp>
      <p:cxnSp>
        <p:nvCxnSpPr>
          <p:cNvPr id="388" name="Google Shape;388;p45"/>
          <p:cNvCxnSpPr/>
          <p:nvPr/>
        </p:nvCxnSpPr>
        <p:spPr>
          <a:xfrm flipH="1">
            <a:off x="7451750" y="1563125"/>
            <a:ext cx="337200" cy="131100"/>
          </a:xfrm>
          <a:prstGeom prst="straightConnector1">
            <a:avLst/>
          </a:prstGeom>
          <a:noFill/>
          <a:ln w="9525" cap="flat" cmpd="sng">
            <a:solidFill>
              <a:srgbClr val="CFD8DC"/>
            </a:solidFill>
            <a:prstDash val="solid"/>
            <a:round/>
            <a:headEnd type="none" w="med" len="med"/>
            <a:tailEnd type="none" w="med" len="med"/>
          </a:ln>
        </p:spPr>
      </p:cxnSp>
      <p:cxnSp>
        <p:nvCxnSpPr>
          <p:cNvPr id="389" name="Google Shape;389;p45"/>
          <p:cNvCxnSpPr/>
          <p:nvPr/>
        </p:nvCxnSpPr>
        <p:spPr>
          <a:xfrm rot="10800000">
            <a:off x="7601250" y="2217015"/>
            <a:ext cx="998100" cy="98100"/>
          </a:xfrm>
          <a:prstGeom prst="straightConnector1">
            <a:avLst/>
          </a:prstGeom>
          <a:noFill/>
          <a:ln w="9525" cap="flat" cmpd="sng">
            <a:solidFill>
              <a:srgbClr val="CFD8DC"/>
            </a:solidFill>
            <a:prstDash val="solid"/>
            <a:round/>
            <a:headEnd type="none" w="med" len="med"/>
            <a:tailEnd type="none" w="med" len="med"/>
          </a:ln>
        </p:spPr>
      </p:cxnSp>
      <p:sp>
        <p:nvSpPr>
          <p:cNvPr id="390" name="Google Shape;390;p45"/>
          <p:cNvSpPr txBox="1">
            <a:spLocks noGrp="1"/>
          </p:cNvSpPr>
          <p:nvPr>
            <p:ph type="sldNum" idx="12"/>
          </p:nvPr>
        </p:nvSpPr>
        <p:spPr>
          <a:xfrm>
            <a:off x="8453934" y="4692626"/>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34</a:t>
            </a:fld>
            <a:endParaRPr/>
          </a:p>
        </p:txBody>
      </p:sp>
      <p:sp>
        <p:nvSpPr>
          <p:cNvPr id="391" name="Google Shape;391;p45"/>
          <p:cNvSpPr/>
          <p:nvPr/>
        </p:nvSpPr>
        <p:spPr>
          <a:xfrm>
            <a:off x="891875" y="2655900"/>
            <a:ext cx="1426800" cy="597600"/>
          </a:xfrm>
          <a:prstGeom prst="homePlate">
            <a:avLst>
              <a:gd name="adj" fmla="val 30129"/>
            </a:avLst>
          </a:prstGeom>
          <a:noFill/>
          <a:ln w="76200" cap="flat"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B7B7B7"/>
                </a:solidFill>
                <a:latin typeface="Droid Serif"/>
                <a:ea typeface="Droid Serif"/>
                <a:cs typeface="Droid Serif"/>
                <a:sym typeface="Droid Serif"/>
              </a:rPr>
              <a:t>Theoretical idea	</a:t>
            </a:r>
            <a:endParaRPr b="1">
              <a:solidFill>
                <a:srgbClr val="B7B7B7"/>
              </a:solidFill>
              <a:latin typeface="Droid Serif"/>
              <a:ea typeface="Droid Serif"/>
              <a:cs typeface="Droid Serif"/>
              <a:sym typeface="Droid Serif"/>
            </a:endParaRPr>
          </a:p>
        </p:txBody>
      </p:sp>
      <p:sp>
        <p:nvSpPr>
          <p:cNvPr id="392" name="Google Shape;392;p45"/>
          <p:cNvSpPr/>
          <p:nvPr/>
        </p:nvSpPr>
        <p:spPr>
          <a:xfrm>
            <a:off x="2239050" y="2655900"/>
            <a:ext cx="1759200" cy="597600"/>
          </a:xfrm>
          <a:prstGeom prst="chevron">
            <a:avLst>
              <a:gd name="adj" fmla="val 29853"/>
            </a:avLst>
          </a:prstGeom>
          <a:noFill/>
          <a:ln w="76200" cap="flat" cmpd="sng">
            <a:solidFill>
              <a:srgbClr val="333333"/>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Droid Serif"/>
                <a:ea typeface="Droid Serif"/>
                <a:cs typeface="Droid Serif"/>
                <a:sym typeface="Droid Serif"/>
              </a:rPr>
              <a:t>Mechanical conception</a:t>
            </a:r>
            <a:endParaRPr b="1">
              <a:solidFill>
                <a:schemeClr val="dk1"/>
              </a:solidFill>
              <a:latin typeface="Droid Serif"/>
              <a:ea typeface="Droid Serif"/>
              <a:cs typeface="Droid Serif"/>
              <a:sym typeface="Droid Serif"/>
            </a:endParaRPr>
          </a:p>
        </p:txBody>
      </p:sp>
      <p:sp>
        <p:nvSpPr>
          <p:cNvPr id="393" name="Google Shape;393;p45"/>
          <p:cNvSpPr/>
          <p:nvPr/>
        </p:nvSpPr>
        <p:spPr>
          <a:xfrm>
            <a:off x="3917654" y="2655900"/>
            <a:ext cx="1759200" cy="597600"/>
          </a:xfrm>
          <a:prstGeom prst="chevron">
            <a:avLst>
              <a:gd name="adj" fmla="val 29853"/>
            </a:avLst>
          </a:prstGeom>
          <a:noFill/>
          <a:ln w="76200" cap="flat" cmpd="sng">
            <a:solidFill>
              <a:srgbClr val="741B47"/>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A64D79"/>
                </a:solidFill>
                <a:latin typeface="Droid Serif"/>
                <a:ea typeface="Droid Serif"/>
                <a:cs typeface="Droid Serif"/>
                <a:sym typeface="Droid Serif"/>
              </a:rPr>
              <a:t>Electrical wiring</a:t>
            </a:r>
            <a:endParaRPr b="1">
              <a:solidFill>
                <a:srgbClr val="A64D79"/>
              </a:solidFill>
              <a:latin typeface="Droid Serif"/>
              <a:ea typeface="Droid Serif"/>
              <a:cs typeface="Droid Serif"/>
              <a:sym typeface="Droid Serif"/>
            </a:endParaRPr>
          </a:p>
        </p:txBody>
      </p:sp>
      <p:sp>
        <p:nvSpPr>
          <p:cNvPr id="394" name="Google Shape;394;p45"/>
          <p:cNvSpPr/>
          <p:nvPr/>
        </p:nvSpPr>
        <p:spPr>
          <a:xfrm>
            <a:off x="5604075" y="2655900"/>
            <a:ext cx="1759200" cy="597600"/>
          </a:xfrm>
          <a:prstGeom prst="chevron">
            <a:avLst>
              <a:gd name="adj" fmla="val 29853"/>
            </a:avLst>
          </a:prstGeom>
          <a:noFill/>
          <a:ln w="76200" cap="flat" cmpd="sng">
            <a:solidFill>
              <a:srgbClr val="C27BA0"/>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D5A6BD"/>
                </a:solidFill>
                <a:latin typeface="Droid Serif"/>
                <a:ea typeface="Droid Serif"/>
                <a:cs typeface="Droid Serif"/>
                <a:sym typeface="Droid Serif"/>
              </a:rPr>
              <a:t>Labview Programing</a:t>
            </a:r>
            <a:endParaRPr b="1">
              <a:solidFill>
                <a:srgbClr val="D5A6BD"/>
              </a:solidFill>
              <a:latin typeface="Droid Serif"/>
              <a:ea typeface="Droid Serif"/>
              <a:cs typeface="Droid Serif"/>
              <a:sym typeface="Droid Serif"/>
            </a:endParaRPr>
          </a:p>
        </p:txBody>
      </p:sp>
      <p:sp>
        <p:nvSpPr>
          <p:cNvPr id="395" name="Google Shape;395;p45"/>
          <p:cNvSpPr/>
          <p:nvPr/>
        </p:nvSpPr>
        <p:spPr>
          <a:xfrm>
            <a:off x="7275825" y="2655900"/>
            <a:ext cx="1426800" cy="597600"/>
          </a:xfrm>
          <a:prstGeom prst="chevron">
            <a:avLst>
              <a:gd name="adj" fmla="val 29853"/>
            </a:avLst>
          </a:prstGeom>
          <a:noFill/>
          <a:ln w="76200" cap="flat" cmpd="sng">
            <a:solidFill>
              <a:srgbClr val="77933C"/>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77933C"/>
                </a:solidFill>
                <a:latin typeface="Droid Serif"/>
                <a:ea typeface="Droid Serif"/>
                <a:cs typeface="Droid Serif"/>
                <a:sym typeface="Droid Serif"/>
              </a:rPr>
              <a:t>IOT addition</a:t>
            </a:r>
            <a:endParaRPr b="1">
              <a:solidFill>
                <a:srgbClr val="77933C"/>
              </a:solidFill>
              <a:latin typeface="Droid Serif"/>
              <a:ea typeface="Droid Serif"/>
              <a:cs typeface="Droid Serif"/>
              <a:sym typeface="Droid Serif"/>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4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35</a:t>
            </a:fld>
            <a:endParaRPr/>
          </a:p>
        </p:txBody>
      </p:sp>
      <p:pic>
        <p:nvPicPr>
          <p:cNvPr id="401" name="Google Shape;401;p46"/>
          <p:cNvPicPr preferRelativeResize="0"/>
          <p:nvPr/>
        </p:nvPicPr>
        <p:blipFill>
          <a:blip r:embed="rId3">
            <a:alphaModFix/>
          </a:blip>
          <a:stretch>
            <a:fillRect/>
          </a:stretch>
        </p:blipFill>
        <p:spPr>
          <a:xfrm>
            <a:off x="6181225" y="1723625"/>
            <a:ext cx="2264425" cy="1696250"/>
          </a:xfrm>
          <a:prstGeom prst="rect">
            <a:avLst/>
          </a:prstGeom>
          <a:noFill/>
          <a:ln>
            <a:noFill/>
          </a:ln>
        </p:spPr>
      </p:pic>
      <p:sp>
        <p:nvSpPr>
          <p:cNvPr id="402" name="Google Shape;402;p46"/>
          <p:cNvSpPr txBox="1">
            <a:spLocks noGrp="1"/>
          </p:cNvSpPr>
          <p:nvPr>
            <p:ph type="ctrTitle" idx="4294967295"/>
          </p:nvPr>
        </p:nvSpPr>
        <p:spPr>
          <a:xfrm>
            <a:off x="1849950" y="250031"/>
            <a:ext cx="47796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t>Perspectives</a:t>
            </a:r>
            <a:endParaRPr sz="4400"/>
          </a:p>
        </p:txBody>
      </p:sp>
      <p:sp>
        <p:nvSpPr>
          <p:cNvPr id="403" name="Google Shape;403;p46"/>
          <p:cNvSpPr txBox="1"/>
          <p:nvPr/>
        </p:nvSpPr>
        <p:spPr>
          <a:xfrm>
            <a:off x="557725" y="1462500"/>
            <a:ext cx="4486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404" name="Google Shape;404;p46"/>
          <p:cNvSpPr txBox="1"/>
          <p:nvPr/>
        </p:nvSpPr>
        <p:spPr>
          <a:xfrm>
            <a:off x="446175" y="1350950"/>
            <a:ext cx="4598100" cy="3417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endParaRPr/>
          </a:p>
          <a:p>
            <a:pPr marL="457200" marR="0" lvl="0" indent="-317500" algn="l" rtl="0">
              <a:lnSpc>
                <a:spcPct val="100000"/>
              </a:lnSpc>
              <a:spcBef>
                <a:spcPts val="0"/>
              </a:spcBef>
              <a:spcAft>
                <a:spcPts val="0"/>
              </a:spcAft>
              <a:buClr>
                <a:schemeClr val="accent1"/>
              </a:buClr>
              <a:buSzPts val="1400"/>
              <a:buChar char="●"/>
            </a:pPr>
            <a:r>
              <a:rPr lang="en"/>
              <a:t>Using Fuzzy algorithm instead of pid to control the benchmark</a:t>
            </a:r>
            <a:endParaRPr/>
          </a:p>
          <a:p>
            <a:pPr marL="457200" marR="0" lvl="0" indent="0" algn="l" rtl="0">
              <a:lnSpc>
                <a:spcPct val="100000"/>
              </a:lnSpc>
              <a:spcBef>
                <a:spcPts val="0"/>
              </a:spcBef>
              <a:spcAft>
                <a:spcPts val="0"/>
              </a:spcAft>
              <a:buNone/>
            </a:pPr>
            <a:endParaRPr/>
          </a:p>
          <a:p>
            <a:pPr marL="457200" marR="0" lvl="0" indent="-317500" algn="l" rtl="0">
              <a:lnSpc>
                <a:spcPct val="100000"/>
              </a:lnSpc>
              <a:spcBef>
                <a:spcPts val="0"/>
              </a:spcBef>
              <a:spcAft>
                <a:spcPts val="0"/>
              </a:spcAft>
              <a:buClr>
                <a:schemeClr val="accent1"/>
              </a:buClr>
              <a:buSzPts val="1400"/>
              <a:buChar char="●"/>
            </a:pPr>
            <a:r>
              <a:rPr lang="en"/>
              <a:t>Using protocol i2c to work with lcd instead of cabling lcd directly to the arduino </a:t>
            </a:r>
            <a:endParaRPr/>
          </a:p>
          <a:p>
            <a:pPr marL="0" marR="0" lvl="0" indent="0" algn="l" rtl="0">
              <a:lnSpc>
                <a:spcPct val="100000"/>
              </a:lnSpc>
              <a:spcBef>
                <a:spcPts val="0"/>
              </a:spcBef>
              <a:spcAft>
                <a:spcPts val="0"/>
              </a:spcAft>
              <a:buNone/>
            </a:pPr>
            <a:endParaRPr/>
          </a:p>
          <a:p>
            <a:pPr marL="457200" marR="0" lvl="0" indent="-317500" algn="l" rtl="0">
              <a:lnSpc>
                <a:spcPct val="100000"/>
              </a:lnSpc>
              <a:spcBef>
                <a:spcPts val="0"/>
              </a:spcBef>
              <a:spcAft>
                <a:spcPts val="0"/>
              </a:spcAft>
              <a:buClr>
                <a:schemeClr val="accent1"/>
              </a:buClr>
              <a:buSzPts val="1400"/>
              <a:buChar char="●"/>
            </a:pPr>
            <a:r>
              <a:rPr lang="en"/>
              <a:t>Using the site Thing speak to visualize the output charts instead of labview  </a:t>
            </a:r>
            <a:endParaRPr/>
          </a:p>
          <a:p>
            <a:pPr marL="457200" marR="0" lvl="0" indent="0" algn="l" rtl="0">
              <a:lnSpc>
                <a:spcPct val="100000"/>
              </a:lnSpc>
              <a:spcBef>
                <a:spcPts val="0"/>
              </a:spcBef>
              <a:spcAft>
                <a:spcPts val="0"/>
              </a:spcAft>
              <a:buNone/>
            </a:pPr>
            <a:endParaRPr/>
          </a:p>
          <a:p>
            <a:pPr marL="457200" marR="0" lvl="0" indent="-317500" algn="l" rtl="0">
              <a:lnSpc>
                <a:spcPct val="100000"/>
              </a:lnSpc>
              <a:spcBef>
                <a:spcPts val="0"/>
              </a:spcBef>
              <a:spcAft>
                <a:spcPts val="0"/>
              </a:spcAft>
              <a:buClr>
                <a:schemeClr val="accent1"/>
              </a:buClr>
              <a:buSzPts val="1400"/>
              <a:buChar char="●"/>
            </a:pPr>
            <a:r>
              <a:rPr lang="en"/>
              <a:t>Work on  how to control the two tanks in a wireless way using iot  and esp32 instead of arduino</a:t>
            </a:r>
            <a:endParaRPr>
              <a:latin typeface="Source Sans Pro"/>
              <a:ea typeface="Source Sans Pro"/>
              <a:cs typeface="Source Sans Pro"/>
              <a:sym typeface="Source Sans Pro"/>
            </a:endParaRPr>
          </a:p>
          <a:p>
            <a:pPr marL="457200" lvl="0" indent="0" algn="l" rtl="0">
              <a:spcBef>
                <a:spcPts val="0"/>
              </a:spcBef>
              <a:spcAft>
                <a:spcPts val="0"/>
              </a:spcAft>
              <a:buNone/>
            </a:pPr>
            <a:endParaRPr>
              <a:latin typeface="Source Sans Pro"/>
              <a:ea typeface="Source Sans Pro"/>
              <a:cs typeface="Source Sans Pro"/>
              <a:sym typeface="Source Sans Pro"/>
            </a:endParaRPr>
          </a:p>
          <a:p>
            <a:pPr marL="0" lvl="0" indent="0" algn="l" rtl="0">
              <a:spcBef>
                <a:spcPts val="0"/>
              </a:spcBef>
              <a:spcAft>
                <a:spcPts val="0"/>
              </a:spcAft>
              <a:buNone/>
            </a:pPr>
            <a:endParaRPr>
              <a:latin typeface="Source Sans Pro"/>
              <a:ea typeface="Source Sans Pro"/>
              <a:cs typeface="Source Sans Pro"/>
              <a:sym typeface="Source Sans Pro"/>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47"/>
          <p:cNvSpPr txBox="1">
            <a:spLocks noGrp="1"/>
          </p:cNvSpPr>
          <p:nvPr>
            <p:ph type="ctrTitle" idx="4294967295"/>
          </p:nvPr>
        </p:nvSpPr>
        <p:spPr>
          <a:xfrm>
            <a:off x="542775" y="438992"/>
            <a:ext cx="7772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b="1"/>
              <a:t>Thanks!</a:t>
            </a:r>
            <a:endParaRPr sz="6000" b="1"/>
          </a:p>
        </p:txBody>
      </p:sp>
      <p:sp>
        <p:nvSpPr>
          <p:cNvPr id="410" name="Google Shape;410;p47"/>
          <p:cNvSpPr txBox="1">
            <a:spLocks noGrp="1"/>
          </p:cNvSpPr>
          <p:nvPr>
            <p:ph type="subTitle" idx="4294967295"/>
          </p:nvPr>
        </p:nvSpPr>
        <p:spPr>
          <a:xfrm>
            <a:off x="685800" y="2004238"/>
            <a:ext cx="65937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a:t>Let’s hear your</a:t>
            </a:r>
            <a:endParaRPr sz="3600" b="1"/>
          </a:p>
          <a:p>
            <a:pPr marL="0" lvl="0" indent="0" algn="l" rtl="0">
              <a:spcBef>
                <a:spcPts val="600"/>
              </a:spcBef>
              <a:spcAft>
                <a:spcPts val="0"/>
              </a:spcAft>
              <a:buNone/>
            </a:pPr>
            <a:r>
              <a:rPr lang="en" sz="3600" b="1"/>
              <a:t>     questions!</a:t>
            </a:r>
            <a:endParaRPr sz="3600" b="1"/>
          </a:p>
        </p:txBody>
      </p:sp>
      <p:sp>
        <p:nvSpPr>
          <p:cNvPr id="411" name="Google Shape;411;p4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36</a:t>
            </a:fld>
            <a:endParaRPr/>
          </a:p>
        </p:txBody>
      </p:sp>
      <p:pic>
        <p:nvPicPr>
          <p:cNvPr id="412" name="Google Shape;412;p47"/>
          <p:cNvPicPr preferRelativeResize="0"/>
          <p:nvPr/>
        </p:nvPicPr>
        <p:blipFill rotWithShape="1">
          <a:blip r:embed="rId3">
            <a:alphaModFix/>
          </a:blip>
          <a:srcRect t="913" b="913"/>
          <a:stretch/>
        </p:blipFill>
        <p:spPr>
          <a:xfrm>
            <a:off x="5130600" y="1351150"/>
            <a:ext cx="2558700" cy="2558700"/>
          </a:xfrm>
          <a:prstGeom prst="ellipse">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5"/>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1.</a:t>
            </a:r>
            <a:endParaRPr sz="6000">
              <a:solidFill>
                <a:schemeClr val="accent4"/>
              </a:solidFill>
            </a:endParaRPr>
          </a:p>
          <a:p>
            <a:pPr marL="0" lvl="0" indent="0" algn="l" rtl="0">
              <a:spcBef>
                <a:spcPts val="0"/>
              </a:spcBef>
              <a:spcAft>
                <a:spcPts val="0"/>
              </a:spcAft>
              <a:buNone/>
            </a:pPr>
            <a:r>
              <a:rPr lang="en">
                <a:latin typeface="Calibri"/>
                <a:ea typeface="Calibri"/>
                <a:cs typeface="Calibri"/>
                <a:sym typeface="Calibri"/>
              </a:rPr>
              <a:t>Introduction</a:t>
            </a:r>
            <a:endParaRPr>
              <a:latin typeface="Calibri"/>
              <a:ea typeface="Calibri"/>
              <a:cs typeface="Calibri"/>
              <a:sym typeface="Calibri"/>
            </a:endParaRPr>
          </a:p>
        </p:txBody>
      </p:sp>
      <p:sp>
        <p:nvSpPr>
          <p:cNvPr id="120" name="Google Shape;120;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6"/>
          <p:cNvSpPr txBox="1">
            <a:spLocks noGrp="1"/>
          </p:cNvSpPr>
          <p:nvPr>
            <p:ph type="ctrTitle" idx="4294967295"/>
          </p:nvPr>
        </p:nvSpPr>
        <p:spPr>
          <a:xfrm>
            <a:off x="533400" y="149606"/>
            <a:ext cx="47796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t>Problematic</a:t>
            </a:r>
            <a:endParaRPr sz="4400"/>
          </a:p>
        </p:txBody>
      </p:sp>
      <p:sp>
        <p:nvSpPr>
          <p:cNvPr id="126" name="Google Shape;126;p16"/>
          <p:cNvSpPr txBox="1">
            <a:spLocks noGrp="1"/>
          </p:cNvSpPr>
          <p:nvPr>
            <p:ph type="subTitle" idx="4294967295"/>
          </p:nvPr>
        </p:nvSpPr>
        <p:spPr>
          <a:xfrm>
            <a:off x="533400" y="1782901"/>
            <a:ext cx="5830800" cy="232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rgbClr val="000000"/>
                </a:solidFill>
              </a:rPr>
              <a:t>Liquid in general is commonly used in home and industry applications. But sometimes liquid can be unstable (liquid overflow, cavitation, ect..) and do damages to the system.</a:t>
            </a:r>
            <a:endParaRPr sz="1900">
              <a:solidFill>
                <a:srgbClr val="000000"/>
              </a:solidFill>
            </a:endParaRPr>
          </a:p>
          <a:p>
            <a:pPr marL="0" lvl="0" indent="0" algn="l" rtl="0">
              <a:spcBef>
                <a:spcPts val="0"/>
              </a:spcBef>
              <a:spcAft>
                <a:spcPts val="0"/>
              </a:spcAft>
              <a:buNone/>
            </a:pPr>
            <a:endParaRPr sz="1900">
              <a:solidFill>
                <a:srgbClr val="000000"/>
              </a:solidFill>
            </a:endParaRPr>
          </a:p>
          <a:p>
            <a:pPr marL="0" lvl="0" indent="0" algn="l" rtl="0">
              <a:spcBef>
                <a:spcPts val="0"/>
              </a:spcBef>
              <a:spcAft>
                <a:spcPts val="0"/>
              </a:spcAft>
              <a:buNone/>
            </a:pPr>
            <a:r>
              <a:rPr lang="en" sz="1900">
                <a:solidFill>
                  <a:srgbClr val="000000"/>
                </a:solidFill>
              </a:rPr>
              <a:t>So what control strategies can we use to avoid that ?</a:t>
            </a:r>
            <a:endParaRPr sz="2000">
              <a:solidFill>
                <a:srgbClr val="000000"/>
              </a:solidFill>
              <a:latin typeface="Calibri"/>
              <a:ea typeface="Calibri"/>
              <a:cs typeface="Calibri"/>
              <a:sym typeface="Calibri"/>
            </a:endParaRPr>
          </a:p>
        </p:txBody>
      </p:sp>
      <p:cxnSp>
        <p:nvCxnSpPr>
          <p:cNvPr id="127" name="Google Shape;127;p16"/>
          <p:cNvCxnSpPr/>
          <p:nvPr/>
        </p:nvCxnSpPr>
        <p:spPr>
          <a:xfrm rot="10800000" flipH="1">
            <a:off x="6805299" y="540952"/>
            <a:ext cx="143700" cy="377100"/>
          </a:xfrm>
          <a:prstGeom prst="straightConnector1">
            <a:avLst/>
          </a:prstGeom>
          <a:noFill/>
          <a:ln w="9525" cap="flat" cmpd="sng">
            <a:solidFill>
              <a:srgbClr val="CFD8DC"/>
            </a:solidFill>
            <a:prstDash val="solid"/>
            <a:round/>
            <a:headEnd type="none" w="med" len="med"/>
            <a:tailEnd type="none" w="med" len="med"/>
          </a:ln>
        </p:spPr>
      </p:cxnSp>
      <p:cxnSp>
        <p:nvCxnSpPr>
          <p:cNvPr id="128" name="Google Shape;128;p16"/>
          <p:cNvCxnSpPr/>
          <p:nvPr/>
        </p:nvCxnSpPr>
        <p:spPr>
          <a:xfrm flipH="1">
            <a:off x="7451750" y="1182125"/>
            <a:ext cx="337200" cy="131100"/>
          </a:xfrm>
          <a:prstGeom prst="straightConnector1">
            <a:avLst/>
          </a:prstGeom>
          <a:noFill/>
          <a:ln w="9525" cap="flat" cmpd="sng">
            <a:solidFill>
              <a:srgbClr val="CFD8DC"/>
            </a:solidFill>
            <a:prstDash val="solid"/>
            <a:round/>
            <a:headEnd type="none" w="med" len="med"/>
            <a:tailEnd type="none" w="med" len="med"/>
          </a:ln>
        </p:spPr>
      </p:cxnSp>
      <p:cxnSp>
        <p:nvCxnSpPr>
          <p:cNvPr id="129" name="Google Shape;129;p16"/>
          <p:cNvCxnSpPr>
            <a:endCxn id="130" idx="6"/>
          </p:cNvCxnSpPr>
          <p:nvPr/>
        </p:nvCxnSpPr>
        <p:spPr>
          <a:xfrm rot="10800000">
            <a:off x="7601250" y="1836015"/>
            <a:ext cx="998100" cy="98100"/>
          </a:xfrm>
          <a:prstGeom prst="straightConnector1">
            <a:avLst/>
          </a:prstGeom>
          <a:noFill/>
          <a:ln w="9525" cap="flat" cmpd="sng">
            <a:solidFill>
              <a:srgbClr val="CFD8DC"/>
            </a:solidFill>
            <a:prstDash val="solid"/>
            <a:round/>
            <a:headEnd type="none" w="med" len="med"/>
            <a:tailEnd type="none" w="med" len="med"/>
          </a:ln>
        </p:spPr>
      </p:cxnSp>
      <p:sp>
        <p:nvSpPr>
          <p:cNvPr id="131" name="Google Shape;131;p1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pic>
        <p:nvPicPr>
          <p:cNvPr id="132" name="Google Shape;132;p16"/>
          <p:cNvPicPr preferRelativeResize="0"/>
          <p:nvPr/>
        </p:nvPicPr>
        <p:blipFill>
          <a:blip r:embed="rId3">
            <a:alphaModFix/>
          </a:blip>
          <a:stretch>
            <a:fillRect/>
          </a:stretch>
        </p:blipFill>
        <p:spPr>
          <a:xfrm>
            <a:off x="6251275" y="1372150"/>
            <a:ext cx="2153100" cy="261289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Why Two tank liquid level system ?</a:t>
            </a:r>
            <a:endParaRPr/>
          </a:p>
        </p:txBody>
      </p:sp>
      <p:sp>
        <p:nvSpPr>
          <p:cNvPr id="138" name="Google Shape;138;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
        <p:nvSpPr>
          <p:cNvPr id="139" name="Google Shape;139;p17"/>
          <p:cNvSpPr txBox="1"/>
          <p:nvPr/>
        </p:nvSpPr>
        <p:spPr>
          <a:xfrm>
            <a:off x="825500" y="1615725"/>
            <a:ext cx="5947800" cy="4002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chemeClr val="accent1"/>
              </a:buClr>
              <a:buSzPts val="1400"/>
              <a:buChar char="●"/>
            </a:pPr>
            <a:r>
              <a:rPr lang="en"/>
              <a:t>It is a simple benchmark made for liquid control</a:t>
            </a:r>
            <a:endParaRPr/>
          </a:p>
        </p:txBody>
      </p:sp>
      <p:sp>
        <p:nvSpPr>
          <p:cNvPr id="140" name="Google Shape;140;p17"/>
          <p:cNvSpPr txBox="1"/>
          <p:nvPr/>
        </p:nvSpPr>
        <p:spPr>
          <a:xfrm>
            <a:off x="825500" y="2231325"/>
            <a:ext cx="6067800" cy="831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accent1"/>
              </a:buClr>
              <a:buSzPts val="1400"/>
              <a:buChar char="●"/>
            </a:pPr>
            <a:r>
              <a:rPr lang="en"/>
              <a:t>Level control is a one of the most basic control strategies in most process plants such as waste water treatment, chemical, petrochemical, pharmaceutical, food, beverages, etc..</a:t>
            </a:r>
            <a:endParaRPr/>
          </a:p>
        </p:txBody>
      </p:sp>
      <p:sp>
        <p:nvSpPr>
          <p:cNvPr id="141" name="Google Shape;141;p17"/>
          <p:cNvSpPr txBox="1"/>
          <p:nvPr/>
        </p:nvSpPr>
        <p:spPr>
          <a:xfrm>
            <a:off x="825500" y="3278025"/>
            <a:ext cx="61737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accent1"/>
              </a:buClr>
              <a:buSzPts val="1400"/>
              <a:buChar char="●"/>
            </a:pPr>
            <a:r>
              <a:rPr lang="en"/>
              <a:t>Used to ensure that the entire system can run safely, smoothly and profitably.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8"/>
          <p:cNvSpPr txBox="1">
            <a:spLocks noGrp="1"/>
          </p:cNvSpPr>
          <p:nvPr>
            <p:ph type="sldNum" idx="12"/>
          </p:nvPr>
        </p:nvSpPr>
        <p:spPr>
          <a:xfrm>
            <a:off x="-92" y="4749844"/>
            <a:ext cx="91440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a:t>
            </a:fld>
            <a:endParaRPr/>
          </a:p>
        </p:txBody>
      </p:sp>
      <p:pic>
        <p:nvPicPr>
          <p:cNvPr id="2" name="water-level-detection-in-washing-machines-enabled-by-bmp390l_Q20rRHqo_bZGY (online-video-cutter.com)">
            <a:hlinkClick r:id="" action="ppaction://media"/>
            <a:extLst>
              <a:ext uri="{FF2B5EF4-FFF2-40B4-BE49-F238E27FC236}">
                <a16:creationId xmlns:a16="http://schemas.microsoft.com/office/drawing/2014/main" id="{AF852B7D-3F26-46F4-95FF-7BDF7C15562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0165" y="214314"/>
            <a:ext cx="8796180" cy="45355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5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9"/>
          <p:cNvSpPr txBox="1">
            <a:spLocks noGrp="1"/>
          </p:cNvSpPr>
          <p:nvPr>
            <p:ph type="title"/>
          </p:nvPr>
        </p:nvSpPr>
        <p:spPr>
          <a:xfrm>
            <a:off x="786150" y="3320"/>
            <a:ext cx="7571700" cy="7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Benchmark Presentation</a:t>
            </a:r>
            <a:endParaRPr/>
          </a:p>
        </p:txBody>
      </p:sp>
      <p:sp>
        <p:nvSpPr>
          <p:cNvPr id="153" name="Google Shape;153;p1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pic>
        <p:nvPicPr>
          <p:cNvPr id="154" name="Google Shape;154;p19"/>
          <p:cNvPicPr preferRelativeResize="0"/>
          <p:nvPr/>
        </p:nvPicPr>
        <p:blipFill>
          <a:blip r:embed="rId3">
            <a:alphaModFix/>
          </a:blip>
          <a:stretch>
            <a:fillRect/>
          </a:stretch>
        </p:blipFill>
        <p:spPr>
          <a:xfrm>
            <a:off x="1202200" y="921870"/>
            <a:ext cx="2653753" cy="3827980"/>
          </a:xfrm>
          <a:prstGeom prst="rect">
            <a:avLst/>
          </a:prstGeom>
          <a:noFill/>
          <a:ln>
            <a:noFill/>
          </a:ln>
        </p:spPr>
      </p:pic>
      <p:pic>
        <p:nvPicPr>
          <p:cNvPr id="155" name="Google Shape;155;p19"/>
          <p:cNvPicPr preferRelativeResize="0"/>
          <p:nvPr/>
        </p:nvPicPr>
        <p:blipFill>
          <a:blip r:embed="rId4">
            <a:alphaModFix/>
          </a:blip>
          <a:stretch>
            <a:fillRect/>
          </a:stretch>
        </p:blipFill>
        <p:spPr>
          <a:xfrm>
            <a:off x="4847928" y="921870"/>
            <a:ext cx="2810809" cy="3827980"/>
          </a:xfrm>
          <a:prstGeom prst="rect">
            <a:avLst/>
          </a:prstGeom>
          <a:noFill/>
          <a:ln>
            <a:noFill/>
          </a:ln>
        </p:spPr>
      </p:pic>
      <p:pic>
        <p:nvPicPr>
          <p:cNvPr id="156" name="Google Shape;156;p19"/>
          <p:cNvPicPr preferRelativeResize="0"/>
          <p:nvPr/>
        </p:nvPicPr>
        <p:blipFill>
          <a:blip r:embed="rId5">
            <a:alphaModFix/>
          </a:blip>
          <a:stretch>
            <a:fillRect/>
          </a:stretch>
        </p:blipFill>
        <p:spPr>
          <a:xfrm>
            <a:off x="1105842" y="4106900"/>
            <a:ext cx="1067875" cy="6429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0"/>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2.</a:t>
            </a:r>
            <a:endParaRPr sz="6000">
              <a:solidFill>
                <a:schemeClr val="accent4"/>
              </a:solidFill>
            </a:endParaRPr>
          </a:p>
          <a:p>
            <a:pPr marL="0" lvl="0" indent="0" algn="l" rtl="0">
              <a:spcBef>
                <a:spcPts val="0"/>
              </a:spcBef>
              <a:spcAft>
                <a:spcPts val="0"/>
              </a:spcAft>
              <a:buNone/>
            </a:pPr>
            <a:r>
              <a:rPr lang="en"/>
              <a:t>Theoretical Study</a:t>
            </a:r>
            <a:endParaRPr/>
          </a:p>
        </p:txBody>
      </p:sp>
      <p:sp>
        <p:nvSpPr>
          <p:cNvPr id="162" name="Google Shape;162;p20"/>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719</Words>
  <Application>Microsoft Office PowerPoint</Application>
  <PresentationFormat>Affichage à l'écran (16:9)</PresentationFormat>
  <Paragraphs>227</Paragraphs>
  <Slides>36</Slides>
  <Notes>36</Notes>
  <HiddenSlides>0</HiddenSlides>
  <MMClips>1</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36</vt:i4>
      </vt:variant>
    </vt:vector>
  </HeadingPairs>
  <TitlesOfParts>
    <vt:vector size="43" baseType="lpstr">
      <vt:lpstr>Roboto Slab</vt:lpstr>
      <vt:lpstr>Montserrat</vt:lpstr>
      <vt:lpstr>Source Sans Pro</vt:lpstr>
      <vt:lpstr>Droid Serif</vt:lpstr>
      <vt:lpstr>Calibri</vt:lpstr>
      <vt:lpstr>Arial</vt:lpstr>
      <vt:lpstr>Cordelia template</vt:lpstr>
      <vt:lpstr>Two Tank Liquid Level System</vt:lpstr>
      <vt:lpstr>Team Presentation</vt:lpstr>
      <vt:lpstr>Table of Contents</vt:lpstr>
      <vt:lpstr>1. Introduction</vt:lpstr>
      <vt:lpstr>Problematic</vt:lpstr>
      <vt:lpstr>Why Two tank liquid level system ?</vt:lpstr>
      <vt:lpstr>Présentation PowerPoint</vt:lpstr>
      <vt:lpstr>Benchmark Presentation</vt:lpstr>
      <vt:lpstr>2. Theoretical Study</vt:lpstr>
      <vt:lpstr>Parameters for the Coupled-Tank System</vt:lpstr>
      <vt:lpstr>The Dynamic Equations</vt:lpstr>
      <vt:lpstr>Présentation PowerPoint</vt:lpstr>
      <vt:lpstr>Présentation PowerPoint</vt:lpstr>
      <vt:lpstr>Présentation PowerPoint</vt:lpstr>
      <vt:lpstr>3. Experimental Study</vt:lpstr>
      <vt:lpstr>Software Design</vt:lpstr>
      <vt:lpstr>Components</vt:lpstr>
      <vt:lpstr>Chosen Components</vt:lpstr>
      <vt:lpstr>Electrical Wiring</vt:lpstr>
      <vt:lpstr>4. System Regulation</vt:lpstr>
      <vt:lpstr>PID, fuzzy or LQR ?</vt:lpstr>
      <vt:lpstr>The Characteristics of PID Controllers</vt:lpstr>
      <vt:lpstr>5. Software Study</vt:lpstr>
      <vt:lpstr>Flowchart</vt:lpstr>
      <vt:lpstr>Présentation PowerPoint</vt:lpstr>
      <vt:lpstr>Block Diagram</vt:lpstr>
      <vt:lpstr>Présentation PowerPoint</vt:lpstr>
      <vt:lpstr>Présentation PowerPoint</vt:lpstr>
      <vt:lpstr>Front panel</vt:lpstr>
      <vt:lpstr>ThingSpeak</vt:lpstr>
      <vt:lpstr>6. Technical sales study</vt:lpstr>
      <vt:lpstr>Présentation PowerPoint</vt:lpstr>
      <vt:lpstr>7. Conclusion &amp; Perspectives</vt:lpstr>
      <vt:lpstr>Conclusion</vt:lpstr>
      <vt:lpstr>Perspectives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Two Tank Liquid Level System</dc:title>
  <cp:lastModifiedBy>mehdiismail.bensalah</cp:lastModifiedBy>
  <cp:revision>2</cp:revision>
  <dcterms:modified xsi:type="dcterms:W3CDTF">2021-07-15T09:31:02Z</dcterms:modified>
</cp:coreProperties>
</file>